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7" r:id="rId2"/>
    <p:sldId id="267" r:id="rId3"/>
    <p:sldId id="268" r:id="rId4"/>
    <p:sldId id="269" r:id="rId5"/>
    <p:sldId id="270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ＭＳ Ｐゴシック" panose="020B0600070205080204" pitchFamily="34" charset="-128"/>
      <p:regular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A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1" autoAdjust="0"/>
    <p:restoredTop sz="94660"/>
  </p:normalViewPr>
  <p:slideViewPr>
    <p:cSldViewPr>
      <p:cViewPr varScale="1">
        <p:scale>
          <a:sx n="148" d="100"/>
          <a:sy n="148" d="100"/>
        </p:scale>
        <p:origin x="-61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51585623678652E-2"/>
          <c:y val="0.14419475655430711"/>
          <c:w val="0.87033121916842848"/>
          <c:h val="0.6441947565543071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Graphiken!$I$69</c:f>
              <c:strCache>
                <c:ptCount val="1"/>
                <c:pt idx="0">
                  <c:v>Prom. Deutsche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elete val="1"/>
          </c:dLbls>
          <c:cat>
            <c:numRef>
              <c:f>Graphiken!$H$75:$H$91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Graphiken!$I$75:$I$91</c:f>
              <c:numCache>
                <c:formatCode>General</c:formatCode>
                <c:ptCount val="17"/>
                <c:pt idx="0">
                  <c:v>1356</c:v>
                </c:pt>
                <c:pt idx="1">
                  <c:v>1195</c:v>
                </c:pt>
                <c:pt idx="2">
                  <c:v>1019</c:v>
                </c:pt>
                <c:pt idx="3">
                  <c:v>962</c:v>
                </c:pt>
                <c:pt idx="4">
                  <c:v>918</c:v>
                </c:pt>
                <c:pt idx="5">
                  <c:v>894</c:v>
                </c:pt>
                <c:pt idx="6">
                  <c:v>1002</c:v>
                </c:pt>
                <c:pt idx="7">
                  <c:v>1130</c:v>
                </c:pt>
                <c:pt idx="8">
                  <c:v>1179</c:v>
                </c:pt>
                <c:pt idx="9">
                  <c:v>1242</c:v>
                </c:pt>
                <c:pt idx="10">
                  <c:v>1286</c:v>
                </c:pt>
                <c:pt idx="11">
                  <c:v>1384</c:v>
                </c:pt>
                <c:pt idx="12">
                  <c:v>1408</c:v>
                </c:pt>
                <c:pt idx="13">
                  <c:v>1526</c:v>
                </c:pt>
                <c:pt idx="14">
                  <c:v>1603</c:v>
                </c:pt>
                <c:pt idx="15">
                  <c:v>1565</c:v>
                </c:pt>
                <c:pt idx="16">
                  <c:v>1499</c:v>
                </c:pt>
              </c:numCache>
            </c:numRef>
          </c:val>
        </c:ser>
        <c:ser>
          <c:idx val="0"/>
          <c:order val="1"/>
          <c:tx>
            <c:strRef>
              <c:f>Graphiken!$J$69</c:f>
              <c:strCache>
                <c:ptCount val="1"/>
                <c:pt idx="0">
                  <c:v>Prom. Ausländer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numRef>
              <c:f>Graphiken!$H$75:$H$91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Graphiken!$J$75:$J$91</c:f>
              <c:numCache>
                <c:formatCode>General</c:formatCode>
                <c:ptCount val="17"/>
                <c:pt idx="0">
                  <c:v>149</c:v>
                </c:pt>
                <c:pt idx="1">
                  <c:v>185</c:v>
                </c:pt>
                <c:pt idx="2">
                  <c:v>284</c:v>
                </c:pt>
                <c:pt idx="3">
                  <c:v>369</c:v>
                </c:pt>
                <c:pt idx="4">
                  <c:v>381</c:v>
                </c:pt>
                <c:pt idx="5">
                  <c:v>378</c:v>
                </c:pt>
                <c:pt idx="6">
                  <c:v>382</c:v>
                </c:pt>
                <c:pt idx="7">
                  <c:v>383</c:v>
                </c:pt>
                <c:pt idx="8">
                  <c:v>379</c:v>
                </c:pt>
                <c:pt idx="9">
                  <c:v>419</c:v>
                </c:pt>
                <c:pt idx="10">
                  <c:v>350</c:v>
                </c:pt>
                <c:pt idx="11">
                  <c:v>369</c:v>
                </c:pt>
                <c:pt idx="12">
                  <c:v>378</c:v>
                </c:pt>
                <c:pt idx="13">
                  <c:v>375</c:v>
                </c:pt>
                <c:pt idx="14">
                  <c:v>425</c:v>
                </c:pt>
                <c:pt idx="15">
                  <c:v>454</c:v>
                </c:pt>
                <c:pt idx="16">
                  <c:v>426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62066432"/>
        <c:axId val="162068736"/>
      </c:barChart>
      <c:catAx>
        <c:axId val="16206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/>
            </a:pPr>
            <a:endParaRPr lang="de-DE"/>
          </a:p>
        </c:txPr>
        <c:crossAx val="162068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068736"/>
        <c:scaling>
          <c:orientation val="minMax"/>
          <c:max val="2250"/>
          <c:min val="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de-DE"/>
          </a:p>
        </c:txPr>
        <c:crossAx val="162066432"/>
        <c:crosses val="autoZero"/>
        <c:crossBetween val="between"/>
        <c:minorUnit val="25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94A9D-1F1A-4FA0-A2D0-FC5A345320FF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D37B9-A00F-4C24-90AB-589A8ABA1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79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37B9-A00F-4C24-90AB-589A8ABA119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83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37B9-A00F-4C24-90AB-589A8ABA119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83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37B9-A00F-4C24-90AB-589A8ABA119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83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Ch-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61A3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rgbClr val="61A3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02215"/>
            <a:ext cx="1664208" cy="812213"/>
          </a:xfrm>
          <a:prstGeom prst="rect">
            <a:avLst/>
          </a:prstGeom>
        </p:spPr>
      </p:pic>
      <p:sp>
        <p:nvSpPr>
          <p:cNvPr id="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07504" y="4840003"/>
            <a:ext cx="4464496" cy="20110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1A3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244408" y="4840003"/>
            <a:ext cx="730424" cy="20110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1A3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</a:lstStyle>
          <a:p>
            <a:fld id="{3DF7F90F-6FA3-44E1-9A7D-D9A154CF83D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8932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Ch-Titelfolie mit Platzhalter FG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61A3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rgbClr val="61A32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5" name="Inhaltsplatzhalter 8"/>
          <p:cNvSpPr>
            <a:spLocks noGrp="1"/>
          </p:cNvSpPr>
          <p:nvPr>
            <p:ph sz="quarter" idx="10"/>
          </p:nvPr>
        </p:nvSpPr>
        <p:spPr>
          <a:xfrm>
            <a:off x="7452320" y="303609"/>
            <a:ext cx="1440000" cy="813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">
                <a:latin typeface="Arial" pitchFamily="34" charset="0"/>
                <a:cs typeface="Arial" pitchFamily="34" charset="0"/>
              </a:defRPr>
            </a:lvl1pPr>
            <a:lvl2pPr>
              <a:defRPr sz="500">
                <a:latin typeface="Arial" pitchFamily="34" charset="0"/>
                <a:cs typeface="Arial" pitchFamily="34" charset="0"/>
              </a:defRPr>
            </a:lvl2pPr>
            <a:lvl3pPr>
              <a:defRPr sz="500">
                <a:latin typeface="Arial" pitchFamily="34" charset="0"/>
                <a:cs typeface="Arial" pitchFamily="34" charset="0"/>
              </a:defRPr>
            </a:lvl3pPr>
            <a:lvl4pPr>
              <a:defRPr sz="500">
                <a:latin typeface="Arial" pitchFamily="34" charset="0"/>
                <a:cs typeface="Arial" pitchFamily="34" charset="0"/>
              </a:defRPr>
            </a:lvl4pPr>
            <a:lvl5pPr>
              <a:defRPr sz="5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07504" y="4840003"/>
            <a:ext cx="4464496" cy="20110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1A3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244408" y="4840003"/>
            <a:ext cx="730424" cy="20110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1A3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DF7F90F-6FA3-44E1-9A7D-D9A154CF83D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2215"/>
            <a:ext cx="1664208" cy="81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1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Ch-Titel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 flipV="1">
            <a:off x="0" y="190500"/>
            <a:ext cx="9144000" cy="4953000"/>
          </a:xfrm>
          <a:prstGeom prst="rect">
            <a:avLst/>
          </a:prstGeom>
          <a:solidFill>
            <a:srgbClr val="61A322"/>
          </a:solidFill>
          <a:ln w="0">
            <a:solidFill>
              <a:srgbClr val="61A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10" y="302215"/>
            <a:ext cx="1662580" cy="812213"/>
          </a:xfrm>
          <a:prstGeom prst="rect">
            <a:avLst/>
          </a:prstGeom>
        </p:spPr>
      </p:pic>
      <p:sp>
        <p:nvSpPr>
          <p:cNvPr id="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07504" y="4840003"/>
            <a:ext cx="4464496" cy="20110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244408" y="4840003"/>
            <a:ext cx="730424" cy="20110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</a:lstStyle>
          <a:p>
            <a:fld id="{3DF7F90F-6FA3-44E1-9A7D-D9A154CF83D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5817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Ch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114" y="337772"/>
            <a:ext cx="1331366" cy="649770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07504" y="1059582"/>
            <a:ext cx="89289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07504" y="4840003"/>
            <a:ext cx="4464496" cy="20110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1A3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244408" y="4840003"/>
            <a:ext cx="730424" cy="20110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1A3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</a:lstStyle>
          <a:p>
            <a:fld id="{3DF7F90F-6FA3-44E1-9A7D-D9A154CF83D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51520" y="303544"/>
            <a:ext cx="6984776" cy="6840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200" b="1" u="none">
                <a:solidFill>
                  <a:srgbClr val="61A3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50825" y="1113235"/>
            <a:ext cx="8642350" cy="340280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5591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Ch-Folie mit Platzhalter FG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7772"/>
            <a:ext cx="1331366" cy="649770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7885113" y="335974"/>
            <a:ext cx="1008062" cy="65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>
              <a:defRPr sz="50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2pPr>
            <a:lvl3pPr>
              <a:defRPr sz="50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3pPr>
            <a:lvl4pPr>
              <a:defRPr sz="50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4pPr>
            <a:lvl5pPr>
              <a:defRPr sz="50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07504" y="4840003"/>
            <a:ext cx="4464496" cy="20110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1A3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244408" y="4840003"/>
            <a:ext cx="730424" cy="20110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1A3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</a:lstStyle>
          <a:p>
            <a:fld id="{3DF7F90F-6FA3-44E1-9A7D-D9A154CF83D1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107504" y="1059582"/>
            <a:ext cx="89289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251520" y="303544"/>
            <a:ext cx="6048672" cy="6840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200" b="1" u="none">
                <a:solidFill>
                  <a:srgbClr val="61A3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50825" y="1113235"/>
            <a:ext cx="8642350" cy="340280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9264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144000" cy="190500"/>
          </a:xfrm>
          <a:prstGeom prst="rect">
            <a:avLst/>
          </a:prstGeom>
          <a:solidFill>
            <a:srgbClr val="61A322"/>
          </a:solidFill>
          <a:ln w="0">
            <a:solidFill>
              <a:srgbClr val="61A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-36512" y="0"/>
            <a:ext cx="2160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©</a:t>
            </a:r>
            <a:r>
              <a:rPr lang="de-DE" sz="800" dirty="0" smtClean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 </a:t>
            </a:r>
            <a:r>
              <a:rPr lang="de-DE" sz="8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GDCh 2019</a:t>
            </a:r>
            <a:endParaRPr lang="de-DE" sz="8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7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4" r:id="rId4"/>
    <p:sldLayoutId id="214748366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Arial" panose="020B0604020202020204" pitchFamily="34" charset="0"/>
              </a:rPr>
              <a:t>GDCh – German Chemical Society</a:t>
            </a:r>
            <a:endParaRPr lang="en-GB" sz="3200" b="0" dirty="0">
              <a:latin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71747" y="1380713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400" b="1" dirty="0" err="1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de-DE" sz="2400" b="1" dirty="0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b="1" dirty="0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de-DE" sz="2400" b="1" dirty="0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b="1" dirty="0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Young People </a:t>
            </a:r>
            <a:r>
              <a:rPr lang="de-DE" sz="2400" b="1" dirty="0" err="1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b="1" dirty="0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Enterprises </a:t>
            </a:r>
            <a:r>
              <a:rPr lang="de-DE" sz="2400" b="1" dirty="0" err="1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amid</a:t>
            </a:r>
            <a:r>
              <a:rPr lang="de-DE" sz="2400" b="1" dirty="0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Trend of Reform </a:t>
            </a:r>
            <a:r>
              <a:rPr lang="de-DE" sz="2400" b="1" dirty="0" err="1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b="1" dirty="0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Innovation</a:t>
            </a:r>
          </a:p>
        </p:txBody>
      </p:sp>
      <p:sp>
        <p:nvSpPr>
          <p:cNvPr id="7" name="Rechteck 6"/>
          <p:cNvSpPr/>
          <p:nvPr/>
        </p:nvSpPr>
        <p:spPr>
          <a:xfrm>
            <a:off x="1325201" y="4587974"/>
            <a:ext cx="6480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Hans-Georg Weinig ● </a:t>
            </a:r>
            <a:r>
              <a:rPr lang="de-DE" sz="1600" b="1" dirty="0" err="1" smtClean="0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de-DE" sz="1600" b="1" dirty="0" smtClean="0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Education, Career </a:t>
            </a:r>
            <a:r>
              <a:rPr lang="de-DE" sz="1600" b="1" dirty="0" err="1" smtClean="0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 dirty="0" smtClean="0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  <a:endParaRPr lang="de-DE" sz="1600" b="1" dirty="0">
              <a:solidFill>
                <a:srgbClr val="61A3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331640" y="2355726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Session </a:t>
            </a:r>
            <a:r>
              <a:rPr lang="en-US" sz="1600" b="1" dirty="0" smtClean="0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en-US" sz="1600" b="1" dirty="0" smtClean="0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"Growth </a:t>
            </a:r>
            <a:r>
              <a:rPr lang="en-US" sz="1600" b="1" dirty="0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Young Scientists and SMEs" </a:t>
            </a:r>
            <a:endParaRPr lang="de-DE" sz="1600" b="1" dirty="0">
              <a:solidFill>
                <a:srgbClr val="61A3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743ff8ae07eecf4cbff8063e8d8bb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73" y="3035349"/>
            <a:ext cx="2536779" cy="97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2941572" y="4177412"/>
            <a:ext cx="3254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16, 2019, Beijing/China</a:t>
            </a:r>
            <a:endParaRPr lang="de-DE" sz="16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7F90F-6FA3-44E1-9A7D-D9A154CF83D1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9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50463" y="3482098"/>
            <a:ext cx="2461150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rgbClr val="61A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Arial" panose="020B0604020202020204" pitchFamily="34" charset="0"/>
              </a:rPr>
              <a:t>GDCh – Facts &amp; Figures</a:t>
            </a:r>
            <a:endParaRPr lang="en-GB" sz="3200" b="0" dirty="0">
              <a:latin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865" y="1112680"/>
            <a:ext cx="3079535" cy="395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hteck 19"/>
          <p:cNvSpPr/>
          <p:nvPr/>
        </p:nvSpPr>
        <p:spPr>
          <a:xfrm>
            <a:off x="323528" y="2499742"/>
            <a:ext cx="2624436" cy="2523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ca. 31.000 Members</a:t>
            </a:r>
          </a:p>
          <a:p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27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Divisions</a:t>
            </a:r>
            <a:endParaRPr lang="de-DE" sz="1600" b="1" kern="0" dirty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60 GDCh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Local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Sections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</a:p>
          <a:p>
            <a:endParaRPr lang="de-DE" sz="1600" b="1" kern="0" dirty="0" smtClean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Young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Chemists</a:t>
            </a:r>
            <a:r>
              <a:rPr lang="de-DE" sz="1600" b="1" kern="0" dirty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Forum </a:t>
            </a:r>
          </a:p>
          <a:p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54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Local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Sections</a:t>
            </a:r>
            <a:endParaRPr lang="de-DE" sz="1600" b="1" kern="0" dirty="0" smtClean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endParaRPr lang="de-DE" sz="1400" b="1" kern="0" dirty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11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Foundations</a:t>
            </a:r>
            <a:endParaRPr lang="de-DE" sz="1600" b="1" kern="0" dirty="0" smtClean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&gt; 20 GDCh Awards </a:t>
            </a:r>
          </a:p>
          <a:p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&gt; 1.000 </a:t>
            </a:r>
            <a:r>
              <a:rPr lang="de-DE" sz="1600" b="1" kern="0" dirty="0">
                <a:solidFill>
                  <a:srgbClr val="61A322"/>
                </a:solidFill>
                <a:latin typeface="Arial" charset="0"/>
                <a:cs typeface="Arial" charset="0"/>
              </a:rPr>
              <a:t>Grants/Year</a:t>
            </a:r>
          </a:p>
        </p:txBody>
      </p:sp>
      <p:cxnSp>
        <p:nvCxnSpPr>
          <p:cNvPr id="21" name="Gerade Verbindung mit Pfeil 20"/>
          <p:cNvCxnSpPr/>
          <p:nvPr/>
        </p:nvCxnSpPr>
        <p:spPr bwMode="auto">
          <a:xfrm flipH="1" flipV="1">
            <a:off x="6084168" y="3658309"/>
            <a:ext cx="1872208" cy="3209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hteck 22"/>
          <p:cNvSpPr/>
          <p:nvPr/>
        </p:nvSpPr>
        <p:spPr>
          <a:xfrm>
            <a:off x="7675885" y="4443958"/>
            <a:ext cx="1275725" cy="57708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de-DE" altLang="de-DE" sz="1050" kern="0" dirty="0" err="1" smtClean="0">
                <a:latin typeface="Arial" charset="0"/>
                <a:cs typeface="Arial" charset="0"/>
              </a:rPr>
              <a:t>GDCh</a:t>
            </a:r>
            <a:endParaRPr lang="de-DE" altLang="de-DE" sz="1050" kern="0" dirty="0" smtClean="0">
              <a:latin typeface="Arial" charset="0"/>
              <a:cs typeface="Arial" charset="0"/>
            </a:endParaRPr>
          </a:p>
          <a:p>
            <a:r>
              <a:rPr lang="de-DE" sz="1050" kern="0" dirty="0" smtClean="0">
                <a:latin typeface="Arial" charset="0"/>
                <a:cs typeface="Arial" charset="0"/>
              </a:rPr>
              <a:t>Head Office</a:t>
            </a:r>
          </a:p>
          <a:p>
            <a:r>
              <a:rPr lang="de-DE" sz="1050" kern="0" dirty="0" smtClean="0">
                <a:latin typeface="Arial" charset="0"/>
                <a:cs typeface="Arial" charset="0"/>
              </a:rPr>
              <a:t>Frankfurt am Main</a:t>
            </a:r>
            <a:endParaRPr lang="de-DE" sz="1050" dirty="0"/>
          </a:p>
        </p:txBody>
      </p:sp>
      <p:sp>
        <p:nvSpPr>
          <p:cNvPr id="25" name="Textfeld 24"/>
          <p:cNvSpPr txBox="1"/>
          <p:nvPr/>
        </p:nvSpPr>
        <p:spPr>
          <a:xfrm>
            <a:off x="323528" y="2074133"/>
            <a:ext cx="17011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Wolfram Koch </a:t>
            </a:r>
          </a:p>
          <a:p>
            <a:r>
              <a:rPr lang="de-DE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Executive </a:t>
            </a:r>
            <a:r>
              <a:rPr lang="de-DE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endParaRPr lang="de-DE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107560" y="2067694"/>
            <a:ext cx="1960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Matthias </a:t>
            </a:r>
            <a:r>
              <a:rPr lang="de-DE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Urmann</a:t>
            </a:r>
            <a:r>
              <a:rPr lang="de-DE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GDCh </a:t>
            </a:r>
            <a:r>
              <a:rPr lang="de-DE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r>
              <a:rPr lang="de-DE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2018/19</a:t>
            </a:r>
            <a:endParaRPr lang="de-DE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6" y="1144468"/>
            <a:ext cx="629297" cy="94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31590"/>
            <a:ext cx="1226541" cy="98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Sechseck 30"/>
          <p:cNvSpPr/>
          <p:nvPr/>
        </p:nvSpPr>
        <p:spPr>
          <a:xfrm>
            <a:off x="7452320" y="3009847"/>
            <a:ext cx="1670427" cy="1434111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</p:spPr>
        <p:style>
          <a:lnRef idx="2">
            <a:schemeClr val="accent2">
              <a:hueOff val="1170380"/>
              <a:satOff val="-1460"/>
              <a:lumOff val="343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hteck 29"/>
          <p:cNvSpPr/>
          <p:nvPr/>
        </p:nvSpPr>
        <p:spPr>
          <a:xfrm>
            <a:off x="3974372" y="4863128"/>
            <a:ext cx="11801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www.gdch.de</a:t>
            </a:r>
            <a:endParaRPr lang="de-DE" sz="1200" b="1" kern="0" dirty="0">
              <a:solidFill>
                <a:srgbClr val="61A322"/>
              </a:solidFill>
              <a:latin typeface="Arial" charset="0"/>
              <a:cs typeface="Arial" charset="0"/>
            </a:endParaRPr>
          </a:p>
        </p:txBody>
      </p:sp>
      <p:sp>
        <p:nvSpPr>
          <p:cNvPr id="1025" name="Rechteck 1024"/>
          <p:cNvSpPr/>
          <p:nvPr/>
        </p:nvSpPr>
        <p:spPr>
          <a:xfrm>
            <a:off x="3748957" y="2499742"/>
            <a:ext cx="1039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Journals</a:t>
            </a:r>
            <a:endParaRPr lang="de-DE" sz="1600" b="1" kern="0" dirty="0">
              <a:solidFill>
                <a:srgbClr val="61A322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7774"/>
            <a:ext cx="1560786" cy="208612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7" name="Foliennummernplatzhalter 10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7F90F-6FA3-44E1-9A7D-D9A154CF83D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Arial" panose="020B0604020202020204" pitchFamily="34" charset="0"/>
              </a:rPr>
              <a:t>GDCh – Career Service/Statistics</a:t>
            </a:r>
            <a:endParaRPr lang="en-GB" sz="3200" b="0" dirty="0">
              <a:latin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854815" y="4299942"/>
            <a:ext cx="6401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&gt;50%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Chemists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are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not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working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in the large Chemical Industry! </a:t>
            </a:r>
          </a:p>
        </p:txBody>
      </p:sp>
      <p:pic>
        <p:nvPicPr>
          <p:cNvPr id="13" name="Picture 2" descr="F:\GRUPPE\GR_AV\Statistik\2018\Veröffentlichungen\Broschüre\Titel\2018_Titel_Statistik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6" y="3774627"/>
            <a:ext cx="785554" cy="110137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773973"/>
              </p:ext>
            </p:extLst>
          </p:nvPr>
        </p:nvGraphicFramePr>
        <p:xfrm>
          <a:off x="4551504" y="1347614"/>
          <a:ext cx="432048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1152128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Chemical/</a:t>
                      </a:r>
                      <a:r>
                        <a:rPr lang="de-DE" sz="1400" dirty="0" err="1" smtClean="0"/>
                        <a:t>Pharmaceutical</a:t>
                      </a:r>
                      <a:r>
                        <a:rPr lang="de-DE" sz="1400" dirty="0" smtClean="0"/>
                        <a:t> Industry in Germany</a:t>
                      </a:r>
                    </a:p>
                  </a:txBody>
                  <a:tcPr>
                    <a:solidFill>
                      <a:srgbClr val="61A3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Overall </a:t>
                      </a:r>
                      <a:r>
                        <a:rPr lang="de-DE" sz="1400" dirty="0" err="1" smtClean="0"/>
                        <a:t>number</a:t>
                      </a:r>
                      <a:r>
                        <a:rPr lang="de-DE" sz="1400" dirty="0" smtClean="0"/>
                        <a:t> of </a:t>
                      </a:r>
                      <a:r>
                        <a:rPr lang="de-DE" sz="1400" dirty="0" err="1" smtClean="0"/>
                        <a:t>companies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(2016)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ca. 2000</a:t>
                      </a:r>
                      <a:endParaRPr lang="de-DE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Small </a:t>
                      </a:r>
                      <a:r>
                        <a:rPr lang="de-DE" sz="1400" dirty="0" err="1" smtClean="0"/>
                        <a:t>and</a:t>
                      </a:r>
                      <a:r>
                        <a:rPr lang="de-DE" sz="1400" dirty="0" smtClean="0"/>
                        <a:t> Medium Enterprises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(SMEs, &lt;500 </a:t>
                      </a:r>
                      <a:r>
                        <a:rPr lang="de-DE" sz="1400" dirty="0" err="1" smtClean="0"/>
                        <a:t>Employees</a:t>
                      </a:r>
                      <a:r>
                        <a:rPr lang="de-DE" sz="1400" dirty="0" smtClean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&gt; 90%</a:t>
                      </a:r>
                      <a:endParaRPr lang="de-DE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Number</a:t>
                      </a:r>
                      <a:r>
                        <a:rPr lang="de-DE" sz="1400" dirty="0" smtClean="0"/>
                        <a:t> of </a:t>
                      </a:r>
                      <a:r>
                        <a:rPr lang="de-DE" sz="1400" dirty="0" err="1" smtClean="0"/>
                        <a:t>Employees</a:t>
                      </a:r>
                      <a:r>
                        <a:rPr lang="de-DE" sz="1400" baseline="0" dirty="0" smtClean="0"/>
                        <a:t> (2018)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487.000</a:t>
                      </a:r>
                      <a:endParaRPr lang="de-DE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/>
                    </a:p>
                  </a:txBody>
                  <a:tcPr>
                    <a:solidFill>
                      <a:srgbClr val="61A3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dirty="0"/>
                    </a:p>
                  </a:txBody>
                  <a:tcPr>
                    <a:solidFill>
                      <a:srgbClr val="61A32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Number</a:t>
                      </a:r>
                      <a:r>
                        <a:rPr lang="de-DE" sz="1400" dirty="0" smtClean="0"/>
                        <a:t> of </a:t>
                      </a:r>
                      <a:r>
                        <a:rPr lang="de-DE" sz="1400" dirty="0" err="1" smtClean="0"/>
                        <a:t>Employees</a:t>
                      </a:r>
                      <a:r>
                        <a:rPr lang="de-DE" sz="1400" baseline="0" dirty="0" smtClean="0"/>
                        <a:t> (2018) – EU 28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1.8 Mio.</a:t>
                      </a:r>
                      <a:endParaRPr lang="de-DE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Number</a:t>
                      </a:r>
                      <a:r>
                        <a:rPr lang="de-DE" sz="1400" dirty="0" smtClean="0"/>
                        <a:t> of </a:t>
                      </a:r>
                      <a:r>
                        <a:rPr lang="de-DE" sz="1400" dirty="0" err="1" smtClean="0"/>
                        <a:t>Employees</a:t>
                      </a:r>
                      <a:r>
                        <a:rPr lang="de-DE" sz="1400" baseline="0" dirty="0" smtClean="0"/>
                        <a:t> (2018) – China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12.4 Mio.</a:t>
                      </a:r>
                      <a:endParaRPr lang="de-DE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7020272" y="4034318"/>
            <a:ext cx="19442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r"/>
            <a:r>
              <a:rPr lang="de-DE" sz="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</a:t>
            </a:r>
            <a:r>
              <a:rPr lang="de-DE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VCI/Federal Office of </a:t>
            </a:r>
            <a:r>
              <a:rPr lang="de-DE" sz="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Statistics</a:t>
            </a:r>
            <a:endParaRPr lang="de-DE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Chart 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370828"/>
              </p:ext>
            </p:extLst>
          </p:nvPr>
        </p:nvGraphicFramePr>
        <p:xfrm>
          <a:off x="264345" y="1362477"/>
          <a:ext cx="3713505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611560" y="1426803"/>
            <a:ext cx="30963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 err="1" smtClean="0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PhDs</a:t>
            </a:r>
            <a:r>
              <a:rPr lang="de-DE" sz="1050" b="1" dirty="0" smtClean="0">
                <a:solidFill>
                  <a:srgbClr val="61A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Germany:  </a:t>
            </a:r>
            <a:r>
              <a:rPr lang="de-DE" sz="105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●Germans</a:t>
            </a:r>
            <a:r>
              <a:rPr lang="de-DE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de-DE" sz="105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Foreigners</a:t>
            </a:r>
            <a:endParaRPr lang="de-DE" sz="105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79512" y="4863128"/>
            <a:ext cx="18036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www.gdch.de/statistik</a:t>
            </a:r>
            <a:endParaRPr lang="de-DE" sz="1200" b="1" kern="0" dirty="0">
              <a:solidFill>
                <a:srgbClr val="61A32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7F90F-6FA3-44E1-9A7D-D9A154CF83D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36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Arial" panose="020B0604020202020204" pitchFamily="34" charset="0"/>
              </a:rPr>
              <a:t>Career Opportunities</a:t>
            </a:r>
            <a:endParaRPr lang="en-GB" sz="3200" b="0" dirty="0">
              <a:latin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23528" y="1275606"/>
            <a:ext cx="8254183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►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Establish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and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strengthen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your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network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continousely</a:t>
            </a:r>
            <a:endParaRPr lang="de-DE" sz="1600" b="1" kern="0" dirty="0" smtClean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endParaRPr lang="de-DE" sz="1600" b="1" kern="0" dirty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r>
              <a:rPr lang="de-DE" sz="1600" b="1" kern="0" dirty="0">
                <a:solidFill>
                  <a:srgbClr val="61A322"/>
                </a:solidFill>
                <a:latin typeface="Arial" charset="0"/>
                <a:cs typeface="Arial" charset="0"/>
              </a:rPr>
              <a:t>►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Join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your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chemical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society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/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learned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society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as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member</a:t>
            </a:r>
            <a:endParaRPr lang="de-DE" sz="1600" b="1" kern="0" dirty="0" smtClean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endParaRPr lang="de-DE" sz="1600" b="1" kern="0" dirty="0" smtClean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►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Be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open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minded</a:t>
            </a:r>
            <a:r>
              <a:rPr lang="de-DE" sz="1600" b="1" kern="0" dirty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&amp;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talk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to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people</a:t>
            </a:r>
            <a:endParaRPr lang="de-DE" sz="1600" b="1" kern="0" dirty="0" smtClean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endParaRPr lang="de-DE" sz="1600" b="1" kern="0" dirty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r>
              <a:rPr lang="de-DE" sz="1600" b="1" kern="0" dirty="0">
                <a:solidFill>
                  <a:srgbClr val="61A322"/>
                </a:solidFill>
                <a:latin typeface="Arial" charset="0"/>
                <a:cs typeface="Arial" charset="0"/>
              </a:rPr>
              <a:t>► 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Demand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ethical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behaviour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from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yourself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&amp;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your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employer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</a:p>
          <a:p>
            <a:endParaRPr lang="de-DE" sz="1600" b="1" kern="0" dirty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r>
              <a:rPr lang="de-DE" sz="1600" b="1" kern="0" dirty="0">
                <a:solidFill>
                  <a:srgbClr val="61A322"/>
                </a:solidFill>
                <a:latin typeface="Arial" charset="0"/>
                <a:cs typeface="Arial" charset="0"/>
              </a:rPr>
              <a:t>►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Collaborate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nationally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&amp;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internationally</a:t>
            </a:r>
            <a:endParaRPr lang="de-DE" sz="1600" b="1" kern="0" dirty="0" smtClean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endParaRPr lang="de-DE" sz="1600" b="1" kern="0" dirty="0" smtClean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r>
              <a:rPr lang="de-DE" sz="1600" b="1" kern="0" dirty="0">
                <a:solidFill>
                  <a:srgbClr val="61A322"/>
                </a:solidFill>
                <a:latin typeface="Arial" charset="0"/>
                <a:cs typeface="Arial" charset="0"/>
              </a:rPr>
              <a:t>► 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Watch out the SME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scene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→ </a:t>
            </a:r>
            <a:r>
              <a:rPr lang="de-DE" sz="1600" b="1" kern="0" dirty="0" err="1">
                <a:solidFill>
                  <a:srgbClr val="61A322"/>
                </a:solidFill>
                <a:latin typeface="Arial" charset="0"/>
                <a:cs typeface="Arial" charset="0"/>
              </a:rPr>
              <a:t>t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housands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of potential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employers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out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there</a:t>
            </a:r>
            <a:endParaRPr lang="de-DE" sz="1600" b="1" kern="0" dirty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endParaRPr lang="de-DE" sz="1600" b="1" kern="0" dirty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r>
              <a:rPr lang="de-DE" sz="1600" b="1" kern="0" dirty="0">
                <a:solidFill>
                  <a:srgbClr val="61A322"/>
                </a:solidFill>
                <a:latin typeface="Arial" charset="0"/>
                <a:cs typeface="Arial" charset="0"/>
              </a:rPr>
              <a:t>► 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Watch out the </a:t>
            </a:r>
            <a:r>
              <a:rPr lang="de-DE" sz="1600" b="1" kern="0" dirty="0">
                <a:solidFill>
                  <a:srgbClr val="61A322"/>
                </a:solidFill>
                <a:latin typeface="Arial" charset="0"/>
                <a:cs typeface="Arial" charset="0"/>
              </a:rPr>
              <a:t>S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tart-up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scene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→ agile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inventors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of the </a:t>
            </a:r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new</a:t>
            </a:r>
            <a:r>
              <a:rPr lang="de-DE" sz="1600" b="1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„Working World 4.0“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07868"/>
            <a:ext cx="1295848" cy="1837710"/>
          </a:xfrm>
          <a:prstGeom prst="rect">
            <a:avLst/>
          </a:prstGeom>
          <a:noFill/>
          <a:ln w="3175">
            <a:solidFill>
              <a:srgbClr val="61A32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5" descr="F:\GRUPPE\Bildung\Sonderveranstaltungen\Sino_German\5th_Sino-German-Symposium_2014\Tagungsband\2. Versand an Grafiker\Logos\Logo-BMP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74" y="3277152"/>
            <a:ext cx="974138" cy="44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1"/>
          <a:stretch/>
        </p:blipFill>
        <p:spPr bwMode="auto">
          <a:xfrm>
            <a:off x="6516216" y="1402740"/>
            <a:ext cx="852764" cy="176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7F90F-6FA3-44E1-9A7D-D9A154CF83D1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22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Arial" panose="020B0604020202020204" pitchFamily="34" charset="0"/>
              </a:rPr>
              <a:t>Thank you &amp; Congratulations</a:t>
            </a:r>
            <a:endParaRPr lang="en-GB" sz="3200" b="0" dirty="0">
              <a:latin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23528" y="1275606"/>
            <a:ext cx="3339376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Contact</a:t>
            </a:r>
            <a:endParaRPr lang="de-DE" sz="1600" b="1" kern="0" dirty="0" smtClean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endParaRPr lang="de-DE" sz="1600" b="1" kern="0" dirty="0" smtClean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endParaRPr lang="de-DE" sz="1600" b="1" kern="0" dirty="0" smtClean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r>
              <a:rPr lang="de-DE" sz="1400" kern="0" dirty="0">
                <a:solidFill>
                  <a:srgbClr val="61A322"/>
                </a:solidFill>
                <a:latin typeface="Arial" charset="0"/>
                <a:cs typeface="Arial" charset="0"/>
              </a:rPr>
              <a:t>Dr. Hans-Georg Weinig</a:t>
            </a:r>
          </a:p>
          <a:p>
            <a:r>
              <a:rPr lang="de-DE" sz="1400" kern="0" dirty="0" err="1" smtClean="0">
                <a:solidFill>
                  <a:srgbClr val="61A322"/>
                </a:solidFill>
                <a:latin typeface="Arial" charset="0"/>
                <a:cs typeface="Arial" charset="0"/>
              </a:rPr>
              <a:t>Director</a:t>
            </a:r>
            <a:r>
              <a:rPr lang="de-DE" sz="1400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 </a:t>
            </a:r>
            <a:r>
              <a:rPr lang="de-DE" sz="1400" kern="0" dirty="0">
                <a:solidFill>
                  <a:srgbClr val="61A322"/>
                </a:solidFill>
                <a:latin typeface="Arial" charset="0"/>
                <a:cs typeface="Arial" charset="0"/>
              </a:rPr>
              <a:t>Education, Career </a:t>
            </a:r>
            <a:r>
              <a:rPr lang="de-DE" sz="1400" kern="0" dirty="0" err="1">
                <a:solidFill>
                  <a:srgbClr val="61A322"/>
                </a:solidFill>
                <a:latin typeface="Arial" charset="0"/>
                <a:cs typeface="Arial" charset="0"/>
              </a:rPr>
              <a:t>and</a:t>
            </a:r>
            <a:r>
              <a:rPr lang="de-DE" sz="1400" kern="0" dirty="0">
                <a:solidFill>
                  <a:srgbClr val="61A322"/>
                </a:solidFill>
                <a:latin typeface="Arial" charset="0"/>
                <a:cs typeface="Arial" charset="0"/>
              </a:rPr>
              <a:t> Science</a:t>
            </a:r>
          </a:p>
          <a:p>
            <a:r>
              <a:rPr lang="de-DE" sz="1400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German </a:t>
            </a:r>
            <a:r>
              <a:rPr lang="de-DE" sz="1400" kern="0" dirty="0">
                <a:solidFill>
                  <a:srgbClr val="61A322"/>
                </a:solidFill>
                <a:latin typeface="Arial" charset="0"/>
                <a:cs typeface="Arial" charset="0"/>
              </a:rPr>
              <a:t>Chemical </a:t>
            </a:r>
            <a:r>
              <a:rPr lang="de-DE" sz="1400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Society (GDCh)</a:t>
            </a:r>
            <a:endParaRPr lang="de-DE" sz="1400" kern="0" dirty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r>
              <a:rPr lang="de-DE" sz="1400" kern="0" dirty="0" err="1">
                <a:solidFill>
                  <a:srgbClr val="61A322"/>
                </a:solidFill>
                <a:latin typeface="Arial" charset="0"/>
                <a:cs typeface="Arial" charset="0"/>
              </a:rPr>
              <a:t>Varrentrappstr</a:t>
            </a:r>
            <a:r>
              <a:rPr lang="de-DE" sz="1400" kern="0" dirty="0">
                <a:solidFill>
                  <a:srgbClr val="61A322"/>
                </a:solidFill>
                <a:latin typeface="Arial" charset="0"/>
                <a:cs typeface="Arial" charset="0"/>
              </a:rPr>
              <a:t>. 40-42</a:t>
            </a:r>
          </a:p>
          <a:p>
            <a:r>
              <a:rPr lang="de-DE" sz="1400" kern="0" dirty="0">
                <a:solidFill>
                  <a:srgbClr val="61A322"/>
                </a:solidFill>
                <a:latin typeface="Arial" charset="0"/>
                <a:cs typeface="Arial" charset="0"/>
              </a:rPr>
              <a:t>60486 Frankfurt am </a:t>
            </a:r>
            <a:r>
              <a:rPr lang="de-DE" sz="1400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Main, Germany</a:t>
            </a:r>
            <a:endParaRPr lang="de-DE" sz="1400" kern="0" dirty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endParaRPr lang="de-DE" sz="1400" kern="0" dirty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r>
              <a:rPr lang="de-DE" sz="1400" kern="0" dirty="0">
                <a:solidFill>
                  <a:srgbClr val="61A322"/>
                </a:solidFill>
                <a:latin typeface="Arial" charset="0"/>
                <a:cs typeface="Arial" charset="0"/>
              </a:rPr>
              <a:t>Tel.: +49 69 7917-482</a:t>
            </a:r>
          </a:p>
          <a:p>
            <a:r>
              <a:rPr lang="de-DE" sz="1400" kern="0" dirty="0">
                <a:solidFill>
                  <a:srgbClr val="61A322"/>
                </a:solidFill>
                <a:latin typeface="Arial" charset="0"/>
                <a:cs typeface="Arial" charset="0"/>
              </a:rPr>
              <a:t>Fax: +49 69 7917-1482</a:t>
            </a:r>
          </a:p>
          <a:p>
            <a:r>
              <a:rPr lang="de-DE" sz="1400" kern="0" dirty="0">
                <a:solidFill>
                  <a:srgbClr val="61A322"/>
                </a:solidFill>
                <a:latin typeface="Arial" charset="0"/>
                <a:cs typeface="Arial" charset="0"/>
              </a:rPr>
              <a:t>E-Mail: </a:t>
            </a:r>
            <a:r>
              <a:rPr lang="de-DE" sz="1400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h.weinig@gdch.de </a:t>
            </a:r>
            <a:endParaRPr lang="de-DE" sz="1400" kern="0" dirty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r>
              <a:rPr lang="de-DE" sz="1400" kern="0" dirty="0" smtClean="0">
                <a:solidFill>
                  <a:srgbClr val="61A322"/>
                </a:solidFill>
                <a:latin typeface="Arial" charset="0"/>
                <a:cs typeface="Arial" charset="0"/>
              </a:rPr>
              <a:t>www.gdch.de</a:t>
            </a:r>
            <a:endParaRPr lang="de-DE" sz="1400" kern="0" dirty="0">
              <a:solidFill>
                <a:srgbClr val="61A322"/>
              </a:solidFill>
              <a:latin typeface="Arial" charset="0"/>
              <a:cs typeface="Arial" charset="0"/>
            </a:endParaRPr>
          </a:p>
          <a:p>
            <a:endParaRPr lang="de-DE" sz="1600" b="1" kern="0" dirty="0">
              <a:solidFill>
                <a:srgbClr val="61A322"/>
              </a:solidFill>
              <a:latin typeface="Arial" charset="0"/>
              <a:cs typeface="Arial" charset="0"/>
            </a:endParaRPr>
          </a:p>
        </p:txBody>
      </p:sp>
      <p:pic>
        <p:nvPicPr>
          <p:cNvPr id="3074" name="Picture 2" descr="HGW_Ausschnitt_7Dez2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985" y="1288484"/>
            <a:ext cx="1053448" cy="94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The 70th Anniversary of the Founding of The People's Republic of China logo 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45059"/>
            <a:ext cx="20955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292080" y="4907364"/>
            <a:ext cx="34563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de-DE" sz="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https</a:t>
            </a:r>
            <a:r>
              <a:rPr lang="de-DE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://en.wikipedia.org/wiki/70th_anniversary_of_the_People%27s_Republic_of_China </a:t>
            </a:r>
          </a:p>
        </p:txBody>
      </p:sp>
      <p:sp>
        <p:nvSpPr>
          <p:cNvPr id="2" name="Rechteck 1"/>
          <p:cNvSpPr/>
          <p:nvPr/>
        </p:nvSpPr>
        <p:spPr>
          <a:xfrm>
            <a:off x="5220072" y="1545635"/>
            <a:ext cx="3222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Celebrations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of the 70th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anniversary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founding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People's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of China</a:t>
            </a: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ja-JP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庆祝中华人民共和国成立</a:t>
            </a:r>
            <a:r>
              <a:rPr lang="de-DE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ja-JP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周年活动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7F90F-6FA3-44E1-9A7D-D9A154CF83D1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2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DCh-Präsentationsvorlage-H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1A322"/>
        </a:solidFill>
        <a:ln w="0">
          <a:solidFill>
            <a:srgbClr val="61A32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GDCh-Präsentationsvorlage-HD</Template>
  <TotalTime>0</TotalTime>
  <Words>333</Words>
  <Application>Microsoft Office PowerPoint</Application>
  <PresentationFormat>Bildschirmpräsentation (16:9)</PresentationFormat>
  <Paragraphs>81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Roboto</vt:lpstr>
      <vt:lpstr>ＭＳ Ｐゴシック</vt:lpstr>
      <vt:lpstr>Tahoma</vt:lpstr>
      <vt:lpstr>GDCh-Präsentationsvorlage-HD</vt:lpstr>
      <vt:lpstr>GDCh – German Chemical Society</vt:lpstr>
      <vt:lpstr>GDCh – Facts &amp; Figures</vt:lpstr>
      <vt:lpstr>GDCh – Career Service/Statistics</vt:lpstr>
      <vt:lpstr>Career Opportunities</vt:lpstr>
      <vt:lpstr>Thank you &amp; Congratulations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know the GDCh: Competence · Contacts · Cooperation</dc:title>
  <dc:creator>Bräutigam, Maximilian (GDCh)</dc:creator>
  <cp:lastModifiedBy>Weinig, Hans-Georg (GDCh)</cp:lastModifiedBy>
  <cp:revision>72</cp:revision>
  <dcterms:created xsi:type="dcterms:W3CDTF">2019-08-22T14:51:02Z</dcterms:created>
  <dcterms:modified xsi:type="dcterms:W3CDTF">2019-10-04T07:50:45Z</dcterms:modified>
</cp:coreProperties>
</file>