
<file path=[Content_Types].xml><?xml version="1.0" encoding="utf-8"?>
<Types xmlns="http://schemas.openxmlformats.org/package/2006/content-types">
  <Default Extension="jpeg" ContentType="image/jpeg"/>
  <Default Extension="png" ContentType="image/png"/>
  <Default Extension="tiff" ContentType="image/tiff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handoutMasterIdLst>
    <p:handoutMasterId r:id="rId11"/>
  </p:handoutMasterIdLst>
  <p:sldIdLst>
    <p:sldId id="256" r:id="rId3"/>
    <p:sldId id="359" r:id="rId4"/>
    <p:sldId id="997" r:id="rId6"/>
    <p:sldId id="992" r:id="rId7"/>
    <p:sldId id="993" r:id="rId8"/>
    <p:sldId id="991" r:id="rId9"/>
    <p:sldId id="592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F5FB"/>
    <a:srgbClr val="68A042"/>
    <a:srgbClr val="6298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188" autoAdjust="0"/>
    <p:restoredTop sz="92036" autoAdjust="0"/>
  </p:normalViewPr>
  <p:slideViewPr>
    <p:cSldViewPr snapToGrid="0">
      <p:cViewPr varScale="1">
        <p:scale>
          <a:sx n="62" d="100"/>
          <a:sy n="62" d="100"/>
        </p:scale>
        <p:origin x="160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1" d="100"/>
          <a:sy n="51" d="100"/>
        </p:scale>
        <p:origin x="2692" y="4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67EB02-F25B-439C-94AF-7AD392769A80}" type="datetimeFigureOut">
              <a:rPr lang="en-US" smtClean="0"/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882150-8956-47F2-B3CC-A7BF268A3CB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B7DB55-668D-4DF4-B48E-5DB3D1D8F945}" type="datetimeFigureOut">
              <a:rPr lang="en-US" smtClean="0"/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  <a:endParaRPr lang="de-DE"/>
          </a:p>
          <a:p>
            <a:pPr lvl="1"/>
            <a:r>
              <a:rPr lang="de-DE"/>
              <a:t>Zweite Ebene</a:t>
            </a:r>
            <a:endParaRPr lang="de-DE"/>
          </a:p>
          <a:p>
            <a:pPr lvl="2"/>
            <a:r>
              <a:rPr lang="de-DE"/>
              <a:t>Dritte Ebene</a:t>
            </a:r>
            <a:endParaRPr lang="de-DE"/>
          </a:p>
          <a:p>
            <a:pPr lvl="3"/>
            <a:r>
              <a:rPr lang="de-DE"/>
              <a:t>Vierte Ebene</a:t>
            </a:r>
            <a:endParaRPr lang="de-DE"/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417D63-1165-4B33-A20F-AF0F23423EC6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417D63-1165-4B33-A20F-AF0F23423EC6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417D63-1165-4B33-A20F-AF0F23423EC6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417D63-1165-4B33-A20F-AF0F23423EC6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417D63-1165-4B33-A20F-AF0F23423EC6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</p:spPr>
      </p:sp>
      <p:sp>
        <p:nvSpPr>
          <p:cNvPr id="44035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altLang="zh-CN"/>
          </a:p>
        </p:txBody>
      </p:sp>
      <p:sp>
        <p:nvSpPr>
          <p:cNvPr id="4403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fld id="{F9E3B759-CC23-432F-801E-929BAD69F8B7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49296-C717-4ABA-B91A-23D8632D0AE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2C4FB-28F6-42E0-AA9D-64A4C5238AFF}" type="slidenum">
              <a:rPr lang="zh-CN" altLang="en-US" smtClean="0"/>
            </a:fld>
            <a:endParaRPr lang="zh-CN" altLang="en-US"/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1240" y="85090"/>
            <a:ext cx="901700" cy="89662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  <a:endParaRPr lang="de-DE"/>
          </a:p>
          <a:p>
            <a:pPr lvl="1"/>
            <a:r>
              <a:rPr lang="de-DE"/>
              <a:t>Zweite Ebene</a:t>
            </a:r>
            <a:endParaRPr lang="de-DE"/>
          </a:p>
          <a:p>
            <a:pPr lvl="2"/>
            <a:r>
              <a:rPr lang="de-DE"/>
              <a:t>Dritte Ebene</a:t>
            </a:r>
            <a:endParaRPr lang="de-DE"/>
          </a:p>
          <a:p>
            <a:pPr lvl="3"/>
            <a:r>
              <a:rPr lang="de-DE"/>
              <a:t>Vierte Ebene</a:t>
            </a:r>
            <a:endParaRPr lang="de-DE"/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49296-C717-4ABA-B91A-23D8632D0AE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2C4FB-28F6-42E0-AA9D-64A4C5238AF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  <a:endParaRPr lang="de-DE"/>
          </a:p>
          <a:p>
            <a:pPr lvl="1"/>
            <a:r>
              <a:rPr lang="de-DE"/>
              <a:t>Zweite Ebene</a:t>
            </a:r>
            <a:endParaRPr lang="de-DE"/>
          </a:p>
          <a:p>
            <a:pPr lvl="2"/>
            <a:r>
              <a:rPr lang="de-DE"/>
              <a:t>Dritte Ebene</a:t>
            </a:r>
            <a:endParaRPr lang="de-DE"/>
          </a:p>
          <a:p>
            <a:pPr lvl="3"/>
            <a:r>
              <a:rPr lang="de-DE"/>
              <a:t>Vierte Ebene</a:t>
            </a:r>
            <a:endParaRPr lang="de-DE"/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49296-C717-4ABA-B91A-23D8632D0AE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2C4FB-28F6-42E0-AA9D-64A4C5238AF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87673" y="270567"/>
            <a:ext cx="7183971" cy="673098"/>
          </a:xfrm>
        </p:spPr>
        <p:txBody>
          <a:bodyPr>
            <a:normAutofit/>
          </a:bodyPr>
          <a:lstStyle>
            <a:lvl1pPr>
              <a:defRPr sz="28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de-DE" dirty="0"/>
              <a:t>Mastertitelformat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9285008" y="6372227"/>
            <a:ext cx="2743200" cy="365125"/>
          </a:xfrm>
        </p:spPr>
        <p:txBody>
          <a:bodyPr/>
          <a:lstStyle/>
          <a:p>
            <a:endParaRPr lang="zh-CN" altLang="en-US" dirty="0"/>
          </a:p>
        </p:txBody>
      </p:sp>
      <p:cxnSp>
        <p:nvCxnSpPr>
          <p:cNvPr id="8" name="Gerader Verbinder 7"/>
          <p:cNvCxnSpPr/>
          <p:nvPr userDrawn="1"/>
        </p:nvCxnSpPr>
        <p:spPr>
          <a:xfrm>
            <a:off x="327372" y="952501"/>
            <a:ext cx="10226328" cy="10029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7105" y="85090"/>
            <a:ext cx="965835" cy="896620"/>
          </a:xfrm>
          <a:prstGeom prst="rect">
            <a:avLst/>
          </a:prstGeom>
        </p:spPr>
      </p:pic>
    </p:spTree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内容占位符 2"/>
          <p:cNvSpPr>
            <a:spLocks noGrp="1"/>
          </p:cNvSpPr>
          <p:nvPr>
            <p:ph idx="4294967295"/>
          </p:nvPr>
        </p:nvSpPr>
        <p:spPr>
          <a:xfrm>
            <a:off x="571463" y="2260625"/>
            <a:ext cx="11049077" cy="404869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pic>
        <p:nvPicPr>
          <p:cNvPr id="5" name="Picture 2" descr="https://timgsa.baidu.com/timg?image&amp;quality=80&amp;size=b9999_10000&amp;sec=1491302903331&amp;di=0ec6eadad06f8c218a2a793cede67010&amp;imgtype=0&amp;src=http%3A%2F%2Fwww.rfidcn.net%2Fupfile%2Fimage%2F20141125%2F20141125145612_7247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7600" y="151481"/>
            <a:ext cx="4419600" cy="824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38200" y="279403"/>
            <a:ext cx="9544051" cy="673098"/>
          </a:xfrm>
        </p:spPr>
        <p:txBody>
          <a:bodyPr>
            <a:normAutofit/>
          </a:bodyPr>
          <a:lstStyle>
            <a:lvl1pPr>
              <a:defRPr sz="28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9285008" y="6372227"/>
            <a:ext cx="2743200" cy="365125"/>
          </a:xfrm>
        </p:spPr>
        <p:txBody>
          <a:bodyPr/>
          <a:lstStyle/>
          <a:p>
            <a:endParaRPr lang="zh-CN" altLang="en-US" dirty="0"/>
          </a:p>
        </p:txBody>
      </p:sp>
      <p:cxnSp>
        <p:nvCxnSpPr>
          <p:cNvPr id="8" name="Gerader Verbinder 7"/>
          <p:cNvCxnSpPr/>
          <p:nvPr userDrawn="1"/>
        </p:nvCxnSpPr>
        <p:spPr>
          <a:xfrm>
            <a:off x="838200" y="942975"/>
            <a:ext cx="9582151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  <a:endParaRPr lang="de-DE"/>
          </a:p>
          <a:p>
            <a:pPr lvl="1"/>
            <a:r>
              <a:rPr lang="de-DE"/>
              <a:t>Zweite Ebene</a:t>
            </a:r>
            <a:endParaRPr lang="de-DE"/>
          </a:p>
          <a:p>
            <a:pPr lvl="2"/>
            <a:r>
              <a:rPr lang="de-DE"/>
              <a:t>Dritte Ebene</a:t>
            </a:r>
            <a:endParaRPr lang="de-DE"/>
          </a:p>
          <a:p>
            <a:pPr lvl="3"/>
            <a:r>
              <a:rPr lang="de-DE"/>
              <a:t>Vierte Ebene</a:t>
            </a:r>
            <a:endParaRPr lang="de-DE"/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49296-C717-4ABA-B91A-23D8632D0AE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2C4FB-28F6-42E0-AA9D-64A4C5238AF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49296-C717-4ABA-B91A-23D8632D0AE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2C4FB-28F6-42E0-AA9D-64A4C5238AF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  <a:endParaRPr lang="de-DE"/>
          </a:p>
          <a:p>
            <a:pPr lvl="1"/>
            <a:r>
              <a:rPr lang="de-DE"/>
              <a:t>Zweite Ebene</a:t>
            </a:r>
            <a:endParaRPr lang="de-DE"/>
          </a:p>
          <a:p>
            <a:pPr lvl="2"/>
            <a:r>
              <a:rPr lang="de-DE"/>
              <a:t>Dritte Ebene</a:t>
            </a:r>
            <a:endParaRPr lang="de-DE"/>
          </a:p>
          <a:p>
            <a:pPr lvl="3"/>
            <a:r>
              <a:rPr lang="de-DE"/>
              <a:t>Vierte Ebene</a:t>
            </a:r>
            <a:endParaRPr lang="de-DE"/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  <a:endParaRPr lang="de-DE"/>
          </a:p>
          <a:p>
            <a:pPr lvl="1"/>
            <a:r>
              <a:rPr lang="de-DE"/>
              <a:t>Zweite Ebene</a:t>
            </a:r>
            <a:endParaRPr lang="de-DE"/>
          </a:p>
          <a:p>
            <a:pPr lvl="2"/>
            <a:r>
              <a:rPr lang="de-DE"/>
              <a:t>Dritte Ebene</a:t>
            </a:r>
            <a:endParaRPr lang="de-DE"/>
          </a:p>
          <a:p>
            <a:pPr lvl="3"/>
            <a:r>
              <a:rPr lang="de-DE"/>
              <a:t>Vierte Ebene</a:t>
            </a:r>
            <a:endParaRPr lang="de-DE"/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49296-C717-4ABA-B91A-23D8632D0AE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2C4FB-28F6-42E0-AA9D-64A4C5238AF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  <a:endParaRPr lang="de-DE"/>
          </a:p>
          <a:p>
            <a:pPr lvl="1"/>
            <a:r>
              <a:rPr lang="de-DE"/>
              <a:t>Zweite Ebene</a:t>
            </a:r>
            <a:endParaRPr lang="de-DE"/>
          </a:p>
          <a:p>
            <a:pPr lvl="2"/>
            <a:r>
              <a:rPr lang="de-DE"/>
              <a:t>Dritte Ebene</a:t>
            </a:r>
            <a:endParaRPr lang="de-DE"/>
          </a:p>
          <a:p>
            <a:pPr lvl="3"/>
            <a:r>
              <a:rPr lang="de-DE"/>
              <a:t>Vierte Ebene</a:t>
            </a:r>
            <a:endParaRPr lang="de-DE"/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  <a:endParaRPr lang="de-DE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  <a:endParaRPr lang="de-DE"/>
          </a:p>
          <a:p>
            <a:pPr lvl="1"/>
            <a:r>
              <a:rPr lang="de-DE"/>
              <a:t>Zweite Ebene</a:t>
            </a:r>
            <a:endParaRPr lang="de-DE"/>
          </a:p>
          <a:p>
            <a:pPr lvl="2"/>
            <a:r>
              <a:rPr lang="de-DE"/>
              <a:t>Dritte Ebene</a:t>
            </a:r>
            <a:endParaRPr lang="de-DE"/>
          </a:p>
          <a:p>
            <a:pPr lvl="3"/>
            <a:r>
              <a:rPr lang="de-DE"/>
              <a:t>Vierte Ebene</a:t>
            </a:r>
            <a:endParaRPr lang="de-DE"/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49296-C717-4ABA-B91A-23D8632D0AE1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2C4FB-28F6-42E0-AA9D-64A4C5238AF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49296-C717-4ABA-B91A-23D8632D0AE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2C4FB-28F6-42E0-AA9D-64A4C5238AF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49296-C717-4ABA-B91A-23D8632D0AE1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2C4FB-28F6-42E0-AA9D-64A4C5238AF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  <a:endParaRPr lang="de-DE"/>
          </a:p>
          <a:p>
            <a:pPr lvl="1"/>
            <a:r>
              <a:rPr lang="de-DE"/>
              <a:t>Zweite Ebene</a:t>
            </a:r>
            <a:endParaRPr lang="de-DE"/>
          </a:p>
          <a:p>
            <a:pPr lvl="2"/>
            <a:r>
              <a:rPr lang="de-DE"/>
              <a:t>Dritte Ebene</a:t>
            </a:r>
            <a:endParaRPr lang="de-DE"/>
          </a:p>
          <a:p>
            <a:pPr lvl="3"/>
            <a:r>
              <a:rPr lang="de-DE"/>
              <a:t>Vierte Ebene</a:t>
            </a:r>
            <a:endParaRPr lang="de-DE"/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  <a:endParaRPr lang="de-D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49296-C717-4ABA-B91A-23D8632D0AE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2C4FB-28F6-42E0-AA9D-64A4C5238AF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  <a:endParaRPr lang="de-D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49296-C717-4ABA-B91A-23D8632D0AE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2C4FB-28F6-42E0-AA9D-64A4C5238AF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  <a:endParaRPr lang="de-DE"/>
          </a:p>
          <a:p>
            <a:pPr lvl="1"/>
            <a:r>
              <a:rPr lang="de-DE"/>
              <a:t>Zweite Ebene</a:t>
            </a:r>
            <a:endParaRPr lang="de-DE"/>
          </a:p>
          <a:p>
            <a:pPr lvl="2"/>
            <a:r>
              <a:rPr lang="de-DE"/>
              <a:t>Dritte Ebene</a:t>
            </a:r>
            <a:endParaRPr lang="de-DE"/>
          </a:p>
          <a:p>
            <a:pPr lvl="3"/>
            <a:r>
              <a:rPr lang="de-DE"/>
              <a:t>Vierte Ebene</a:t>
            </a:r>
            <a:endParaRPr lang="de-DE"/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A49296-C717-4ABA-B91A-23D8632D0AE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22C4FB-28F6-42E0-AA9D-64A4C5238AF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2.tiff"/><Relationship Id="rId5" Type="http://schemas.openxmlformats.org/officeDocument/2006/relationships/image" Target="../media/image1.tiff"/><Relationship Id="rId4" Type="http://schemas.openxmlformats.org/officeDocument/2006/relationships/image" Target="../media/image6.jpeg"/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7" Type="http://schemas.openxmlformats.org/officeDocument/2006/relationships/slideLayout" Target="../slideLayouts/slideLayout1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15.jpeg"/><Relationship Id="rId1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1.jpeg"/><Relationship Id="rId2" Type="http://schemas.microsoft.com/office/2007/relationships/hdphoto" Target="../media/image20.wdp"/><Relationship Id="rId1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3011393" y="3225800"/>
            <a:ext cx="6181107" cy="1355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40000"/>
              </a:lnSpc>
            </a:pP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陈 明 教授</a:t>
            </a:r>
            <a:endParaRPr lang="en-US" altLang="zh-CN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40000"/>
              </a:lnSpc>
            </a:pPr>
            <a:r>
              <a:rPr lang="en-US" altLang="zh-CN" sz="2665" dirty="0"/>
              <a:t>2019</a:t>
            </a:r>
            <a:r>
              <a:rPr lang="zh-CN" altLang="en-US" sz="2665" dirty="0"/>
              <a:t>年</a:t>
            </a:r>
            <a:r>
              <a:rPr lang="en-US" altLang="zh-CN" sz="2665" dirty="0"/>
              <a:t>10</a:t>
            </a:r>
            <a:r>
              <a:rPr lang="zh-CN" altLang="en-US" sz="2665" dirty="0"/>
              <a:t>月</a:t>
            </a:r>
            <a:r>
              <a:rPr lang="en-US" altLang="zh-CN" sz="2665" dirty="0"/>
              <a:t>16</a:t>
            </a:r>
            <a:r>
              <a:rPr lang="zh-CN" altLang="en-US" sz="2665" dirty="0"/>
              <a:t>日</a:t>
            </a:r>
            <a:endParaRPr lang="zh-CN" altLang="en-US" sz="2665" dirty="0"/>
          </a:p>
        </p:txBody>
      </p:sp>
      <p:grpSp>
        <p:nvGrpSpPr>
          <p:cNvPr id="4" name="Gruppieren 3"/>
          <p:cNvGrpSpPr/>
          <p:nvPr/>
        </p:nvGrpSpPr>
        <p:grpSpPr>
          <a:xfrm>
            <a:off x="1" y="5190067"/>
            <a:ext cx="12192000" cy="1667933"/>
            <a:chOff x="-151901" y="5714616"/>
            <a:chExt cx="8795291" cy="1143386"/>
          </a:xfrm>
        </p:grpSpPr>
        <p:pic>
          <p:nvPicPr>
            <p:cNvPr id="2052" name="Picture 4" descr="https://timgsa.baidu.com/timg?image&amp;quality=80&amp;size=b9999_10000&amp;sec=1491303367908&amp;di=fedeac584bf10d326d840402ff462121&amp;imgtype=0&amp;src=http%3A%2F%2Fwww.sh.xinhuanet.com%2F135223349_14589829996301n.jpg"/>
            <p:cNvPicPr>
              <a:picLocks noChangeAspect="1" noChangeArrowheads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98524" y="5716872"/>
              <a:ext cx="2230977" cy="11411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4" name="Picture 6" descr="https://timgsa.baidu.com/timg?image&amp;quality=80&amp;size=b9999_10000&amp;sec=1491303400696&amp;di=c97184e59cfdf803542861d8e996469e&amp;imgtype=0&amp;src=http%3A%2F%2Ftc.sinaimg.cn%2Fmaxwidth.800%2Ftc.service.weibo.com%2Fmmbiz_qpic_cn%2F515b4160d75ca65a40c0afd1298e10f1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8040" y="5714619"/>
              <a:ext cx="1715075" cy="11433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6" name="Picture 8" descr="https://timgsa.baidu.com/timg?image&amp;quality=80&amp;size=b9999_10000&amp;sec=1491303431069&amp;di=d4d85ea7e75d83c9c6c789fa50fc1080&amp;imgtype=0&amp;src=http%3A%2F%2Fimg1.ph.126.net%2FhJk-NU2FI5Tr595PpcDNCw%3D%3D%2F2521452841391272315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8864" y="5714618"/>
              <a:ext cx="1715075" cy="11433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8" name="Picture 10" descr="https://timgsa.baidu.com/timg?image&amp;quality=80&amp;size=b9999_10000&amp;sec=1491303462253&amp;di=29c8ab49f65dd857c7ff509923aa2170&amp;imgtype=0&amp;src=http%3A%2F%2Fphoto.tongji.edu.cn%2Fphotos%2F2007-10-15%2Fb20071015192533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7978" y="5714619"/>
              <a:ext cx="732352" cy="11433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151901" y="5714616"/>
              <a:ext cx="1219608" cy="1143383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430566" y="5720978"/>
              <a:ext cx="1212824" cy="1137022"/>
            </a:xfrm>
            <a:prstGeom prst="rect">
              <a:avLst/>
            </a:prstGeom>
          </p:spPr>
        </p:pic>
      </p:grpSp>
      <p:sp>
        <p:nvSpPr>
          <p:cNvPr id="7" name="文本框 6"/>
          <p:cNvSpPr txBox="1"/>
          <p:nvPr/>
        </p:nvSpPr>
        <p:spPr>
          <a:xfrm>
            <a:off x="2371725" y="1221105"/>
            <a:ext cx="741299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zh-CN" altLang="en-US" sz="40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第四次工业革命</a:t>
            </a:r>
            <a:endParaRPr lang="zh-CN" altLang="en-US" sz="40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40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——</a:t>
            </a:r>
            <a:r>
              <a:rPr lang="zh-CN" altLang="en-US" sz="40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所需的科学家与企业家精神</a:t>
            </a:r>
            <a:endParaRPr lang="zh-CN" altLang="en-US" sz="40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258091" y="257108"/>
            <a:ext cx="5387978" cy="673098"/>
          </a:xfrm>
        </p:spPr>
        <p:txBody>
          <a:bodyPr>
            <a:normAutofit/>
          </a:bodyPr>
          <a:p>
            <a:r>
              <a:rPr lang="zh-CN" altLang="en-US" sz="3200" dirty="0"/>
              <a:t> 科技发展与科学家精神</a:t>
            </a:r>
            <a:endParaRPr lang="zh-CN" altLang="en-US" sz="3200" dirty="0"/>
          </a:p>
        </p:txBody>
      </p:sp>
      <p:grpSp>
        <p:nvGrpSpPr>
          <p:cNvPr id="40" name="组合 39"/>
          <p:cNvGrpSpPr/>
          <p:nvPr/>
        </p:nvGrpSpPr>
        <p:grpSpPr>
          <a:xfrm rot="0">
            <a:off x="7769225" y="1322705"/>
            <a:ext cx="2879725" cy="4134485"/>
            <a:chOff x="12255" y="2143"/>
            <a:chExt cx="4535" cy="5972"/>
          </a:xfrm>
        </p:grpSpPr>
        <p:sp>
          <p:nvSpPr>
            <p:cNvPr id="9" name="Rechteck 4"/>
            <p:cNvSpPr/>
            <p:nvPr/>
          </p:nvSpPr>
          <p:spPr>
            <a:xfrm>
              <a:off x="12255" y="2143"/>
              <a:ext cx="4535" cy="1134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新一代科学技术</a:t>
              </a:r>
              <a:endParaRPr lang="en-US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Rechteck 12"/>
            <p:cNvSpPr/>
            <p:nvPr/>
          </p:nvSpPr>
          <p:spPr>
            <a:xfrm>
              <a:off x="12256" y="3416"/>
              <a:ext cx="4535" cy="1134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p>
              <a:pPr algn="ctr"/>
              <a:r>
                <a:rPr lang="zh-CN" altLang="en-US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人工智能</a:t>
              </a:r>
              <a:endPara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Rechteck 13"/>
            <p:cNvSpPr/>
            <p:nvPr/>
          </p:nvSpPr>
          <p:spPr>
            <a:xfrm>
              <a:off x="12256" y="4594"/>
              <a:ext cx="4535" cy="1134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p>
              <a:pPr algn="ctr"/>
              <a:r>
                <a:rPr lang="zh-CN" altLang="en-US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大数据</a:t>
              </a:r>
              <a:endPara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Rechteck 14"/>
            <p:cNvSpPr/>
            <p:nvPr/>
          </p:nvSpPr>
          <p:spPr>
            <a:xfrm>
              <a:off x="12256" y="5785"/>
              <a:ext cx="4535" cy="1134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p>
              <a:pPr algn="ctr"/>
              <a:r>
                <a:rPr lang="zh-CN" altLang="en-US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生物工程</a:t>
              </a:r>
              <a:endPara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Rechteck 15"/>
            <p:cNvSpPr/>
            <p:nvPr/>
          </p:nvSpPr>
          <p:spPr>
            <a:xfrm>
              <a:off x="12256" y="6981"/>
              <a:ext cx="4535" cy="1134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p>
              <a:pPr algn="ctr"/>
              <a:r>
                <a:rPr lang="zh-CN" altLang="en-US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基因编辑</a:t>
              </a:r>
              <a:endPara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 rot="0">
            <a:off x="1510030" y="1285240"/>
            <a:ext cx="5963920" cy="4160520"/>
            <a:chOff x="1638" y="2024"/>
            <a:chExt cx="9392" cy="6552"/>
          </a:xfrm>
        </p:grpSpPr>
        <p:sp>
          <p:nvSpPr>
            <p:cNvPr id="17" name="Rechteck 16"/>
            <p:cNvSpPr/>
            <p:nvPr/>
          </p:nvSpPr>
          <p:spPr>
            <a:xfrm>
              <a:off x="1638" y="2024"/>
              <a:ext cx="9392" cy="6553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t" anchorCtr="0"/>
            <a:p>
              <a:pPr algn="ctr"/>
              <a:r>
                <a:rPr lang="zh-CN" altLang="en-US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继承前辈科学家的</a:t>
              </a:r>
              <a:endPara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zh-CN" altLang="en-US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狂热与严谨的科学精神</a:t>
              </a:r>
              <a:endParaRPr lang="en-US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18" name="Grafik 9"/>
            <p:cNvPicPr/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187"/>
            <a:stretch>
              <a:fillRect/>
            </a:stretch>
          </p:blipFill>
          <p:spPr>
            <a:xfrm>
              <a:off x="2378" y="3191"/>
              <a:ext cx="3402" cy="3969"/>
            </a:xfrm>
            <a:prstGeom prst="rect">
              <a:avLst/>
            </a:prstGeom>
          </p:spPr>
        </p:pic>
        <p:sp>
          <p:nvSpPr>
            <p:cNvPr id="26" name="Textfeld 25"/>
            <p:cNvSpPr txBox="1"/>
            <p:nvPr/>
          </p:nvSpPr>
          <p:spPr>
            <a:xfrm>
              <a:off x="2280" y="7152"/>
              <a:ext cx="3533" cy="1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牛顿</a:t>
              </a:r>
              <a:endPara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为科学实验直视太阳，险些失明</a:t>
              </a:r>
              <a:endPara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21" name="Grafik 6"/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2" y="3192"/>
              <a:ext cx="3401" cy="3968"/>
            </a:xfrm>
            <a:prstGeom prst="rect">
              <a:avLst/>
            </a:prstGeom>
          </p:spPr>
        </p:pic>
        <p:sp>
          <p:nvSpPr>
            <p:cNvPr id="27" name="Textfeld 26"/>
            <p:cNvSpPr txBox="1"/>
            <p:nvPr/>
          </p:nvSpPr>
          <p:spPr>
            <a:xfrm>
              <a:off x="6633" y="7251"/>
              <a:ext cx="3375" cy="1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居里夫人</a:t>
              </a:r>
              <a:endPara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为放射性研究献出生命</a:t>
              </a:r>
              <a:endPara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0" name="Rechteck 32"/>
          <p:cNvSpPr/>
          <p:nvPr/>
        </p:nvSpPr>
        <p:spPr>
          <a:xfrm>
            <a:off x="1525905" y="5570220"/>
            <a:ext cx="9132570" cy="52641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新时期科学家精神</a:t>
            </a:r>
            <a:endParaRPr 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Rechteck 33"/>
          <p:cNvSpPr/>
          <p:nvPr/>
        </p:nvSpPr>
        <p:spPr>
          <a:xfrm>
            <a:off x="7783195" y="6152515"/>
            <a:ext cx="2880000" cy="39560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+ 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社会伦理</a:t>
            </a:r>
            <a:endParaRPr 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Rechteck 34"/>
          <p:cNvSpPr/>
          <p:nvPr/>
        </p:nvSpPr>
        <p:spPr>
          <a:xfrm>
            <a:off x="1535430" y="6152515"/>
            <a:ext cx="2880000" cy="39560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+ 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信息技术研究方法</a:t>
            </a:r>
            <a:endParaRPr 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Rechteck 36"/>
          <p:cNvSpPr/>
          <p:nvPr/>
        </p:nvSpPr>
        <p:spPr>
          <a:xfrm>
            <a:off x="4659630" y="6152515"/>
            <a:ext cx="2880000" cy="39560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+ 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社会责任感</a:t>
            </a:r>
            <a:endParaRPr 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>
            <a:spLocks noGrp="1"/>
          </p:cNvSpPr>
          <p:nvPr>
            <p:ph type="title"/>
          </p:nvPr>
        </p:nvSpPr>
        <p:spPr>
          <a:xfrm>
            <a:off x="258091" y="257108"/>
            <a:ext cx="5387978" cy="673098"/>
          </a:xfrm>
        </p:spPr>
        <p:txBody>
          <a:bodyPr>
            <a:normAutofit/>
          </a:bodyPr>
          <a:p>
            <a:r>
              <a:rPr lang="zh-CN" altLang="en-US" sz="3200" dirty="0"/>
              <a:t> 企业家精神</a:t>
            </a:r>
            <a:endParaRPr lang="zh-CN" altLang="en-US" sz="3200" dirty="0"/>
          </a:p>
        </p:txBody>
      </p:sp>
      <p:sp>
        <p:nvSpPr>
          <p:cNvPr id="33" name="Rechteck 32"/>
          <p:cNvSpPr/>
          <p:nvPr/>
        </p:nvSpPr>
        <p:spPr>
          <a:xfrm>
            <a:off x="608330" y="3547110"/>
            <a:ext cx="11045190" cy="36957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企业家精神</a:t>
            </a:r>
            <a:endParaRPr 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612140" y="1384368"/>
            <a:ext cx="1983105" cy="1889057"/>
            <a:chOff x="145" y="2284"/>
            <a:chExt cx="3003" cy="2975"/>
          </a:xfrm>
        </p:grpSpPr>
        <p:pic>
          <p:nvPicPr>
            <p:cNvPr id="58" name="Grafik 57"/>
            <p:cNvPicPr>
              <a:picLocks noChangeAspect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352" b="19690"/>
            <a:stretch>
              <a:fillRect/>
            </a:stretch>
          </p:blipFill>
          <p:spPr>
            <a:xfrm rot="20186172">
              <a:off x="1456" y="2284"/>
              <a:ext cx="1475" cy="686"/>
            </a:xfrm>
            <a:prstGeom prst="rect">
              <a:avLst/>
            </a:prstGeom>
          </p:spPr>
        </p:pic>
        <p:pic>
          <p:nvPicPr>
            <p:cNvPr id="60" name="Grafik 5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" y="2420"/>
              <a:ext cx="649" cy="649"/>
            </a:xfrm>
            <a:prstGeom prst="rect">
              <a:avLst/>
            </a:prstGeom>
          </p:spPr>
        </p:pic>
        <p:pic>
          <p:nvPicPr>
            <p:cNvPr id="1024" name="Grafik 102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" y="3450"/>
              <a:ext cx="3003" cy="1809"/>
            </a:xfrm>
            <a:prstGeom prst="rect">
              <a:avLst/>
            </a:prstGeom>
          </p:spPr>
        </p:pic>
      </p:grpSp>
      <p:grpSp>
        <p:nvGrpSpPr>
          <p:cNvPr id="8" name="组合 7"/>
          <p:cNvGrpSpPr/>
          <p:nvPr/>
        </p:nvGrpSpPr>
        <p:grpSpPr>
          <a:xfrm>
            <a:off x="9621948" y="1435100"/>
            <a:ext cx="2057400" cy="1914318"/>
            <a:chOff x="11103" y="2317"/>
            <a:chExt cx="3240" cy="3015"/>
          </a:xfrm>
        </p:grpSpPr>
        <p:pic>
          <p:nvPicPr>
            <p:cNvPr id="38" name="Grafik 37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57" t="27743" r="5642" b="18012"/>
            <a:stretch>
              <a:fillRect/>
            </a:stretch>
          </p:blipFill>
          <p:spPr>
            <a:xfrm rot="999622">
              <a:off x="11218" y="2317"/>
              <a:ext cx="1256" cy="575"/>
            </a:xfrm>
            <a:prstGeom prst="rect">
              <a:avLst/>
            </a:prstGeom>
          </p:spPr>
        </p:pic>
        <p:pic>
          <p:nvPicPr>
            <p:cNvPr id="62" name="Grafik 61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00" r="9232"/>
            <a:stretch>
              <a:fillRect/>
            </a:stretch>
          </p:blipFill>
          <p:spPr>
            <a:xfrm>
              <a:off x="13290" y="2317"/>
              <a:ext cx="627" cy="575"/>
            </a:xfrm>
            <a:prstGeom prst="rect">
              <a:avLst/>
            </a:prstGeom>
          </p:spPr>
        </p:pic>
        <p:pic>
          <p:nvPicPr>
            <p:cNvPr id="1027" name="Grafik 1026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453" t="9819" r="5061" b="12671"/>
            <a:stretch>
              <a:fillRect/>
            </a:stretch>
          </p:blipFill>
          <p:spPr>
            <a:xfrm>
              <a:off x="11103" y="3322"/>
              <a:ext cx="3240" cy="2009"/>
            </a:xfrm>
            <a:prstGeom prst="rect">
              <a:avLst/>
            </a:prstGeom>
          </p:spPr>
        </p:pic>
      </p:grpSp>
      <p:sp>
        <p:nvSpPr>
          <p:cNvPr id="5" name="Rechteck 4"/>
          <p:cNvSpPr/>
          <p:nvPr/>
        </p:nvSpPr>
        <p:spPr>
          <a:xfrm>
            <a:off x="2842260" y="1229678"/>
            <a:ext cx="2520315" cy="36004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国外</a:t>
            </a:r>
            <a:endParaRPr 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2842260" y="2351405"/>
            <a:ext cx="2520315" cy="36004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Facebook/WhatsApp</a:t>
            </a:r>
            <a:endParaRPr 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Rechteck 14"/>
          <p:cNvSpPr/>
          <p:nvPr/>
        </p:nvSpPr>
        <p:spPr>
          <a:xfrm>
            <a:off x="2842260" y="2839720"/>
            <a:ext cx="2520315" cy="36004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Google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自动驾驶</a:t>
            </a:r>
            <a:endParaRPr 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0" name="组合 19"/>
          <p:cNvGrpSpPr/>
          <p:nvPr/>
        </p:nvGrpSpPr>
        <p:grpSpPr>
          <a:xfrm rot="0">
            <a:off x="2842100" y="4051300"/>
            <a:ext cx="2520160" cy="2616155"/>
            <a:chOff x="7616" y="6290"/>
            <a:chExt cx="3969" cy="4120"/>
          </a:xfrm>
        </p:grpSpPr>
        <p:sp>
          <p:nvSpPr>
            <p:cNvPr id="69" name="Rechteck 68"/>
            <p:cNvSpPr/>
            <p:nvPr/>
          </p:nvSpPr>
          <p:spPr>
            <a:xfrm>
              <a:off x="7616" y="6290"/>
              <a:ext cx="3969" cy="567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p>
              <a:pPr algn="ctr"/>
              <a:r>
                <a:rPr lang="zh-CN" altLang="en-US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企业外</a:t>
              </a:r>
              <a:endParaRPr lang="en-US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1" name="Rechteck 70"/>
            <p:cNvSpPr/>
            <p:nvPr/>
          </p:nvSpPr>
          <p:spPr>
            <a:xfrm>
              <a:off x="7616" y="6955"/>
              <a:ext cx="3969" cy="567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p>
              <a:pPr algn="ctr"/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有价值的商品</a:t>
              </a:r>
              <a:endParaRPr lang="en-US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2" name="Rechteck 71"/>
            <p:cNvSpPr/>
            <p:nvPr/>
          </p:nvSpPr>
          <p:spPr>
            <a:xfrm>
              <a:off x="7616" y="7604"/>
              <a:ext cx="3969" cy="567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p>
              <a:pPr algn="ctr"/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有价值的服务</a:t>
              </a:r>
              <a:endParaRPr lang="en-US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0" name="Rechteck 69"/>
            <p:cNvSpPr/>
            <p:nvPr/>
          </p:nvSpPr>
          <p:spPr>
            <a:xfrm>
              <a:off x="7616" y="8544"/>
              <a:ext cx="3969" cy="567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p>
              <a:pPr algn="ctr"/>
              <a:r>
                <a:rPr lang="zh-CN" altLang="en-US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企业内</a:t>
              </a:r>
              <a:endParaRPr lang="en-US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3" name="Rechteck 72"/>
            <p:cNvSpPr/>
            <p:nvPr/>
          </p:nvSpPr>
          <p:spPr>
            <a:xfrm>
              <a:off x="7616" y="9194"/>
              <a:ext cx="3969" cy="567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p>
              <a:pPr algn="ctr"/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就业岗位</a:t>
              </a:r>
              <a:endParaRPr lang="en-US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4" name="Rechteck 73"/>
            <p:cNvSpPr/>
            <p:nvPr/>
          </p:nvSpPr>
          <p:spPr>
            <a:xfrm>
              <a:off x="7616" y="9843"/>
              <a:ext cx="3969" cy="567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p>
              <a:pPr algn="ctr"/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人机协同</a:t>
              </a:r>
              <a:endParaRPr lang="en-US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6" name="Rechteck 45"/>
          <p:cNvSpPr/>
          <p:nvPr/>
        </p:nvSpPr>
        <p:spPr>
          <a:xfrm>
            <a:off x="6807200" y="1229678"/>
            <a:ext cx="2520315" cy="36004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国内</a:t>
            </a:r>
            <a:endParaRPr 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2842260" y="1849755"/>
            <a:ext cx="6484620" cy="359410"/>
            <a:chOff x="4476" y="10233"/>
            <a:chExt cx="10212" cy="566"/>
          </a:xfrm>
        </p:grpSpPr>
        <p:sp>
          <p:nvSpPr>
            <p:cNvPr id="13" name="Rechteck 12"/>
            <p:cNvSpPr/>
            <p:nvPr/>
          </p:nvSpPr>
          <p:spPr>
            <a:xfrm>
              <a:off x="4476" y="10233"/>
              <a:ext cx="3969" cy="567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p>
              <a:pPr algn="ctr"/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Amazon</a:t>
              </a:r>
              <a:endParaRPr lang="en-US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7" name="Rechteck 46"/>
            <p:cNvSpPr/>
            <p:nvPr/>
          </p:nvSpPr>
          <p:spPr>
            <a:xfrm>
              <a:off x="10720" y="10233"/>
              <a:ext cx="3969" cy="567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p>
              <a:pPr algn="ctr"/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阿里巴巴</a:t>
              </a:r>
              <a:endParaRPr lang="en-US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8" name="Rechteck 47"/>
          <p:cNvSpPr/>
          <p:nvPr/>
        </p:nvSpPr>
        <p:spPr>
          <a:xfrm>
            <a:off x="6807200" y="2347595"/>
            <a:ext cx="2520315" cy="36004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QQ/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微信</a:t>
            </a:r>
            <a:endParaRPr 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Rechteck 48"/>
          <p:cNvSpPr/>
          <p:nvPr/>
        </p:nvSpPr>
        <p:spPr>
          <a:xfrm>
            <a:off x="6807200" y="2839720"/>
            <a:ext cx="2520315" cy="36004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百度自动驾驶</a:t>
            </a:r>
            <a:endParaRPr 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2" name="组合 21"/>
          <p:cNvGrpSpPr/>
          <p:nvPr/>
        </p:nvGrpSpPr>
        <p:grpSpPr>
          <a:xfrm rot="0">
            <a:off x="6807200" y="4445000"/>
            <a:ext cx="3959860" cy="1995170"/>
            <a:chOff x="6482" y="6937"/>
            <a:chExt cx="6236" cy="3142"/>
          </a:xfrm>
        </p:grpSpPr>
        <p:sp>
          <p:nvSpPr>
            <p:cNvPr id="35" name="Rechteck 34"/>
            <p:cNvSpPr/>
            <p:nvPr/>
          </p:nvSpPr>
          <p:spPr>
            <a:xfrm>
              <a:off x="6482" y="7895"/>
              <a:ext cx="6236" cy="567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p>
              <a:pPr algn="ctr"/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不纯以盈利为目的</a:t>
              </a:r>
              <a:endParaRPr 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7" name="Rechteck 76"/>
            <p:cNvSpPr/>
            <p:nvPr/>
          </p:nvSpPr>
          <p:spPr>
            <a:xfrm>
              <a:off x="6482" y="8689"/>
              <a:ext cx="6236" cy="567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p>
              <a:pPr algn="ctr"/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为社会创造价值</a:t>
              </a:r>
              <a:endParaRPr 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8" name="Rechteck 77"/>
            <p:cNvSpPr/>
            <p:nvPr/>
          </p:nvSpPr>
          <p:spPr>
            <a:xfrm>
              <a:off x="6482" y="9513"/>
              <a:ext cx="6236" cy="567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p>
              <a:pPr algn="ctr"/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为人们生活提供更好的服务</a:t>
              </a:r>
              <a:endParaRPr 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9" name="Rechteck 78"/>
            <p:cNvSpPr/>
            <p:nvPr/>
          </p:nvSpPr>
          <p:spPr>
            <a:xfrm>
              <a:off x="6482" y="6937"/>
              <a:ext cx="6236" cy="567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p>
              <a:pPr algn="ctr"/>
              <a:r>
                <a:rPr lang="en-US" altLang="zh-CN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+</a:t>
              </a:r>
              <a:r>
                <a:rPr lang="en-US" altLang="zh-CN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新时代责任感 </a:t>
              </a:r>
              <a:r>
                <a:rPr lang="en-US" altLang="zh-CN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/ </a:t>
              </a: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社会担当</a:t>
              </a:r>
              <a:endParaRPr 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44121" y="241211"/>
            <a:ext cx="7183971" cy="897464"/>
          </a:xfrm>
        </p:spPr>
        <p:txBody>
          <a:bodyPr>
            <a:normAutofit/>
          </a:bodyPr>
          <a:lstStyle/>
          <a:p>
            <a:r>
              <a:rPr lang="zh-CN" altLang="en-US" sz="3200" dirty="0"/>
              <a:t> 企业家 </a:t>
            </a:r>
            <a:r>
              <a:rPr lang="en-US" altLang="zh-CN" sz="3200" dirty="0"/>
              <a:t>- </a:t>
            </a:r>
            <a:r>
              <a:rPr lang="zh-CN" altLang="en-US" sz="3200" dirty="0"/>
              <a:t>阿里巴巴</a:t>
            </a:r>
            <a:r>
              <a:rPr lang="de-DE" altLang="zh-CN" sz="3200" dirty="0"/>
              <a:t>•</a:t>
            </a:r>
            <a:r>
              <a:rPr lang="zh-CN" altLang="en-US" sz="3200" dirty="0"/>
              <a:t>马云</a:t>
            </a:r>
            <a:endParaRPr lang="zh-CN" altLang="en-US" sz="3200" dirty="0"/>
          </a:p>
        </p:txBody>
      </p:sp>
      <p:grpSp>
        <p:nvGrpSpPr>
          <p:cNvPr id="45" name="Gruppieren 44"/>
          <p:cNvGrpSpPr/>
          <p:nvPr/>
        </p:nvGrpSpPr>
        <p:grpSpPr>
          <a:xfrm rot="0">
            <a:off x="3872865" y="1206500"/>
            <a:ext cx="4110355" cy="1925320"/>
            <a:chOff x="-657753" y="1223875"/>
            <a:chExt cx="3222149" cy="1936743"/>
          </a:xfrm>
        </p:grpSpPr>
        <p:sp>
          <p:nvSpPr>
            <p:cNvPr id="46" name="Rechteck 45"/>
            <p:cNvSpPr/>
            <p:nvPr/>
          </p:nvSpPr>
          <p:spPr>
            <a:xfrm>
              <a:off x="-23423" y="1223875"/>
              <a:ext cx="2188396" cy="474977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1.</a:t>
              </a:r>
              <a:r>
                <a:rPr lang="zh-CN" altLang="en-US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达摩研究院</a:t>
              </a:r>
              <a:endParaRPr 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7" name="Rechteck 46"/>
            <p:cNvSpPr/>
            <p:nvPr/>
          </p:nvSpPr>
          <p:spPr>
            <a:xfrm>
              <a:off x="-652722" y="1818748"/>
              <a:ext cx="3217118" cy="367438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CN" altLang="en-US" sz="2135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面向未来</a:t>
              </a:r>
              <a:endParaRPr lang="en-US" sz="2135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8" name="Rechteck 47"/>
            <p:cNvSpPr/>
            <p:nvPr/>
          </p:nvSpPr>
          <p:spPr>
            <a:xfrm>
              <a:off x="-657752" y="2305846"/>
              <a:ext cx="3217119" cy="367438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CN" altLang="en-US" sz="2135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服务全世界至少</a:t>
              </a:r>
              <a:r>
                <a:rPr lang="en-US" altLang="zh-CN" sz="2135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20</a:t>
              </a:r>
              <a:r>
                <a:rPr lang="zh-CN" altLang="en-US" sz="2135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亿人口</a:t>
              </a:r>
              <a:endParaRPr lang="en-US" sz="2135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9" name="Rechteck 48"/>
            <p:cNvSpPr/>
            <p:nvPr/>
          </p:nvSpPr>
          <p:spPr>
            <a:xfrm>
              <a:off x="-657753" y="2793180"/>
              <a:ext cx="3217119" cy="367438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CN" altLang="en-US" sz="2135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解决社会问题，创造社会价值</a:t>
              </a:r>
              <a:endParaRPr lang="en-US" sz="2135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38" name="Grafik 37"/>
          <p:cNvPicPr/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7" t="27743" r="5642" b="18012"/>
          <a:stretch>
            <a:fillRect/>
          </a:stretch>
        </p:blipFill>
        <p:spPr>
          <a:xfrm rot="18799466">
            <a:off x="2111073" y="3488744"/>
            <a:ext cx="1800000" cy="720000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4050" y="3167380"/>
            <a:ext cx="3228340" cy="191198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36" name="Gruppieren 35"/>
          <p:cNvGrpSpPr/>
          <p:nvPr/>
        </p:nvGrpSpPr>
        <p:grpSpPr>
          <a:xfrm rot="0">
            <a:off x="635000" y="4857750"/>
            <a:ext cx="3990975" cy="1577975"/>
            <a:chOff x="-657752" y="1155096"/>
            <a:chExt cx="3128784" cy="1587203"/>
          </a:xfrm>
        </p:grpSpPr>
        <p:sp>
          <p:nvSpPr>
            <p:cNvPr id="37" name="Rechteck 36"/>
            <p:cNvSpPr/>
            <p:nvPr/>
          </p:nvSpPr>
          <p:spPr>
            <a:xfrm>
              <a:off x="-190073" y="1155096"/>
              <a:ext cx="2188396" cy="474977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2.</a:t>
              </a:r>
              <a:r>
                <a:rPr lang="zh-CN" altLang="en-US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湖畔大学</a:t>
              </a:r>
              <a:endParaRPr 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9" name="Rechteck 38"/>
            <p:cNvSpPr/>
            <p:nvPr/>
          </p:nvSpPr>
          <p:spPr>
            <a:xfrm>
              <a:off x="-652722" y="1818748"/>
              <a:ext cx="3123754" cy="367438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CN" altLang="en-US" sz="2135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培养企业家、企业家精神</a:t>
              </a:r>
              <a:endParaRPr lang="en-US" sz="2135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0" name="Rechteck 39"/>
            <p:cNvSpPr/>
            <p:nvPr/>
          </p:nvSpPr>
          <p:spPr>
            <a:xfrm>
              <a:off x="-657752" y="2374861"/>
              <a:ext cx="3123755" cy="367438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CN" altLang="en-US" sz="2135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分享对经济、对自身的理解</a:t>
              </a:r>
              <a:endParaRPr lang="en-US" sz="2135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2" name="Gruppieren 41"/>
          <p:cNvGrpSpPr/>
          <p:nvPr/>
        </p:nvGrpSpPr>
        <p:grpSpPr>
          <a:xfrm rot="0">
            <a:off x="7572375" y="4871720"/>
            <a:ext cx="3990975" cy="1577975"/>
            <a:chOff x="-657752" y="1155096"/>
            <a:chExt cx="3128784" cy="1587203"/>
          </a:xfrm>
        </p:grpSpPr>
        <p:sp>
          <p:nvSpPr>
            <p:cNvPr id="43" name="Rechteck 42"/>
            <p:cNvSpPr/>
            <p:nvPr/>
          </p:nvSpPr>
          <p:spPr>
            <a:xfrm>
              <a:off x="-190073" y="1155096"/>
              <a:ext cx="2188396" cy="474977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3.</a:t>
              </a:r>
              <a:r>
                <a:rPr lang="zh-CN" altLang="en-US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公益基金会</a:t>
              </a:r>
              <a:endParaRPr 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4" name="Rechteck 43"/>
            <p:cNvSpPr/>
            <p:nvPr/>
          </p:nvSpPr>
          <p:spPr>
            <a:xfrm>
              <a:off x="-652722" y="1818748"/>
              <a:ext cx="3123754" cy="367438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CN" altLang="en-US" sz="2135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社会担当</a:t>
              </a:r>
              <a:endParaRPr lang="en-US" sz="2135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0" name="Rechteck 49"/>
            <p:cNvSpPr/>
            <p:nvPr/>
          </p:nvSpPr>
          <p:spPr>
            <a:xfrm>
              <a:off x="-657752" y="2374861"/>
              <a:ext cx="3123755" cy="367438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CN" altLang="en-US" sz="2135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国家情怀</a:t>
              </a:r>
              <a:endParaRPr lang="en-US" sz="2135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52" name="Grafik 51"/>
          <p:cNvPicPr/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7" t="27743" r="5642" b="18012"/>
          <a:stretch>
            <a:fillRect/>
          </a:stretch>
        </p:blipFill>
        <p:spPr>
          <a:xfrm rot="2663903">
            <a:off x="8068549" y="3450053"/>
            <a:ext cx="1800000" cy="720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44121" y="190411"/>
            <a:ext cx="7183971" cy="897464"/>
          </a:xfrm>
        </p:spPr>
        <p:txBody>
          <a:bodyPr>
            <a:normAutofit/>
          </a:bodyPr>
          <a:lstStyle/>
          <a:p>
            <a:r>
              <a:rPr lang="zh-CN" altLang="en-US" sz="3200" dirty="0"/>
              <a:t> 科学家 </a:t>
            </a:r>
            <a:r>
              <a:rPr lang="en-US" altLang="zh-CN" sz="3200" dirty="0"/>
              <a:t>– </a:t>
            </a:r>
            <a:r>
              <a:rPr lang="zh-CN" altLang="en-US" sz="3200" dirty="0"/>
              <a:t>生命科学</a:t>
            </a:r>
            <a:r>
              <a:rPr lang="de-DE" altLang="zh-CN" sz="3200" dirty="0"/>
              <a:t>•</a:t>
            </a:r>
            <a:r>
              <a:rPr lang="zh-CN" altLang="en-US" sz="3200" dirty="0"/>
              <a:t>施一公</a:t>
            </a:r>
            <a:endParaRPr lang="zh-CN" altLang="en-US" sz="3200" dirty="0"/>
          </a:p>
        </p:txBody>
      </p:sp>
      <p:sp>
        <p:nvSpPr>
          <p:cNvPr id="49" name="Rechteck 48"/>
          <p:cNvSpPr/>
          <p:nvPr/>
        </p:nvSpPr>
        <p:spPr>
          <a:xfrm>
            <a:off x="424180" y="1249045"/>
            <a:ext cx="2905760" cy="528129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b" anchorCtr="0"/>
          <a:lstStyle/>
          <a:p>
            <a:pPr algn="ctr">
              <a:lnSpc>
                <a:spcPct val="11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中国科学院院士和美国科学院、美国艺术与科学院双院外籍院士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10000"/>
              </a:lnSpc>
            </a:pP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" y="1327150"/>
            <a:ext cx="2874645" cy="33915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Rechteck 19"/>
          <p:cNvSpPr/>
          <p:nvPr/>
        </p:nvSpPr>
        <p:spPr>
          <a:xfrm>
            <a:off x="3430905" y="4043045"/>
            <a:ext cx="2520000" cy="53975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创建西湖大学</a:t>
            </a:r>
            <a:endParaRPr 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3429000" y="4685030"/>
            <a:ext cx="8280000" cy="1860550"/>
            <a:chOff x="0" y="7358"/>
            <a:chExt cx="12770" cy="2930"/>
          </a:xfrm>
        </p:grpSpPr>
        <p:sp>
          <p:nvSpPr>
            <p:cNvPr id="21" name="Rechteck 20"/>
            <p:cNvSpPr/>
            <p:nvPr/>
          </p:nvSpPr>
          <p:spPr>
            <a:xfrm>
              <a:off x="0" y="8144"/>
              <a:ext cx="12771" cy="567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l"/>
              <a:r>
                <a:rPr lang="zh-CN" altLang="en-US" sz="20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高起点、小而精、研究型</a:t>
              </a:r>
              <a:endPara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Rechteck 21"/>
            <p:cNvSpPr/>
            <p:nvPr/>
          </p:nvSpPr>
          <p:spPr>
            <a:xfrm>
              <a:off x="0" y="8961"/>
              <a:ext cx="12771" cy="567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l"/>
              <a:r>
                <a:rPr lang="zh-CN" altLang="en-US" sz="20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致力于高等教育和学术研究，培养复合型拔尖创新人才</a:t>
              </a:r>
              <a:endPara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Rechteck 22"/>
            <p:cNvSpPr/>
            <p:nvPr/>
          </p:nvSpPr>
          <p:spPr>
            <a:xfrm>
              <a:off x="0" y="7358"/>
              <a:ext cx="12771" cy="567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l"/>
              <a:r>
                <a:rPr lang="zh-CN" altLang="en-US" sz="20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建设世界一流大学</a:t>
              </a:r>
              <a:endPara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" name="Rechteck 23"/>
            <p:cNvSpPr/>
            <p:nvPr/>
          </p:nvSpPr>
          <p:spPr>
            <a:xfrm>
              <a:off x="0" y="9722"/>
              <a:ext cx="12771" cy="567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l"/>
              <a:r>
                <a:rPr lang="zh-CN" altLang="en-US" sz="20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为世界文明和人类进步做出重要贡献</a:t>
              </a:r>
              <a:endPara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7" name="Rechteck 46"/>
          <p:cNvSpPr/>
          <p:nvPr/>
        </p:nvSpPr>
        <p:spPr>
          <a:xfrm>
            <a:off x="3429000" y="1829435"/>
            <a:ext cx="8280000" cy="900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CN" altLang="en-US" sz="2135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首次在</a:t>
            </a:r>
            <a:r>
              <a:rPr lang="en-US" altLang="zh-CN" sz="2135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RNA</a:t>
            </a:r>
            <a:r>
              <a:rPr lang="zh-CN" altLang="en-US" sz="2135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剪接通路中取得重大进展，为揭示生命现象的基本原理奠定了扎实的理论基础</a:t>
            </a:r>
            <a:endParaRPr lang="en-US" sz="1865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Rechteck 47"/>
          <p:cNvSpPr/>
          <p:nvPr/>
        </p:nvSpPr>
        <p:spPr>
          <a:xfrm>
            <a:off x="3429000" y="2799080"/>
            <a:ext cx="8280000" cy="900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CN" altLang="en-US" sz="2135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运用</a:t>
            </a:r>
            <a:r>
              <a:rPr lang="en-US" altLang="zh-CN" sz="2135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X-</a:t>
            </a:r>
            <a:r>
              <a:rPr lang="zh-CN" altLang="en-US" sz="2135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射线晶体学手段，在细胞凋亡研究领域做出突出贡献，为开发新型抗癌、预防老年痴呆的药物提供了重要线索</a:t>
            </a:r>
            <a:endParaRPr lang="en-US" sz="1865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Rechteck 24"/>
          <p:cNvSpPr/>
          <p:nvPr/>
        </p:nvSpPr>
        <p:spPr>
          <a:xfrm>
            <a:off x="3456305" y="1209040"/>
            <a:ext cx="2520000" cy="5400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成就举例</a:t>
            </a:r>
            <a:endParaRPr 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258091" y="257108"/>
            <a:ext cx="5387978" cy="673098"/>
          </a:xfrm>
        </p:spPr>
        <p:txBody>
          <a:bodyPr>
            <a:normAutofit/>
          </a:bodyPr>
          <a:p>
            <a:r>
              <a:rPr lang="zh-CN" altLang="en-US" sz="2500" dirty="0"/>
              <a:t> 第四次工业革命</a:t>
            </a:r>
            <a:endParaRPr lang="en-US" sz="2500" dirty="0"/>
          </a:p>
        </p:txBody>
      </p:sp>
      <p:pic>
        <p:nvPicPr>
          <p:cNvPr id="8" name="图片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7"/>
          <a:stretch>
            <a:fillRect/>
          </a:stretch>
        </p:blipFill>
        <p:spPr>
          <a:xfrm>
            <a:off x="5243830" y="146685"/>
            <a:ext cx="5514340" cy="3495675"/>
          </a:xfrm>
          <a:prstGeom prst="rect">
            <a:avLst/>
          </a:prstGeom>
        </p:spPr>
      </p:pic>
      <p:pic>
        <p:nvPicPr>
          <p:cNvPr id="9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9275" y="3641090"/>
            <a:ext cx="7283450" cy="3068955"/>
          </a:xfrm>
          <a:prstGeom prst="rect">
            <a:avLst/>
          </a:prstGeom>
        </p:spPr>
      </p:pic>
      <p:grpSp>
        <p:nvGrpSpPr>
          <p:cNvPr id="11" name="Gruppieren 27"/>
          <p:cNvGrpSpPr/>
          <p:nvPr/>
        </p:nvGrpSpPr>
        <p:grpSpPr>
          <a:xfrm rot="0">
            <a:off x="795020" y="2349500"/>
            <a:ext cx="3411855" cy="2332355"/>
            <a:chOff x="685799" y="2031687"/>
            <a:chExt cx="1967921" cy="1494738"/>
          </a:xfrm>
        </p:grpSpPr>
        <p:sp>
          <p:nvSpPr>
            <p:cNvPr id="18" name="Rechteck 29"/>
            <p:cNvSpPr/>
            <p:nvPr/>
          </p:nvSpPr>
          <p:spPr>
            <a:xfrm>
              <a:off x="685799" y="2031687"/>
              <a:ext cx="1967921" cy="365125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p>
              <a:pPr algn="ctr"/>
              <a:r>
                <a:rPr lang="zh-CN" altLang="en-US" sz="20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绿色制造</a:t>
              </a:r>
              <a:endPara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" name="Rechteck 30"/>
            <p:cNvSpPr/>
            <p:nvPr/>
          </p:nvSpPr>
          <p:spPr>
            <a:xfrm>
              <a:off x="685799" y="2593188"/>
              <a:ext cx="1967921" cy="365125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p>
              <a:pPr algn="ctr"/>
              <a:r>
                <a:rPr lang="zh-CN" altLang="en-US" sz="20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资源利用率</a:t>
              </a:r>
              <a:endPara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" name="Rechteck 31"/>
            <p:cNvSpPr/>
            <p:nvPr/>
          </p:nvSpPr>
          <p:spPr>
            <a:xfrm>
              <a:off x="685799" y="3161300"/>
              <a:ext cx="1967921" cy="365125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p>
              <a:pPr algn="ctr"/>
              <a:r>
                <a:rPr lang="zh-CN" altLang="en-US" sz="20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以人为中心</a:t>
              </a:r>
              <a:endPara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1">
            <a:alphaModFix amt="50000"/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0" y="-15240"/>
            <a:ext cx="12158980" cy="6865620"/>
          </a:xfrm>
          <a:prstGeom prst="rect">
            <a:avLst/>
          </a:prstGeom>
        </p:spPr>
      </p:pic>
      <p:sp>
        <p:nvSpPr>
          <p:cNvPr id="5" name="Rectangle 8"/>
          <p:cNvSpPr txBox="1">
            <a:spLocks noChangeArrowheads="1"/>
          </p:cNvSpPr>
          <p:nvPr/>
        </p:nvSpPr>
        <p:spPr>
          <a:xfrm>
            <a:off x="1092200" y="5315833"/>
            <a:ext cx="7918592" cy="10140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zh-CN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软雅黑" panose="020B0503020204020204" pitchFamily="34" charset="-122"/>
              </a:rPr>
              <a:t>陈明：</a:t>
            </a:r>
            <a:r>
              <a:rPr lang="en-US" altLang="zh-C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软雅黑" panose="020B0503020204020204" pitchFamily="34" charset="-122"/>
              </a:rPr>
              <a:t>chen.ming@tongji.edu.cn</a:t>
            </a:r>
            <a:endParaRPr lang="de-DE" altLang="zh-CN" sz="3600" dirty="0">
              <a:ea typeface="宋体" panose="02010600030101010101" pitchFamily="2" charset="-122"/>
            </a:endParaRPr>
          </a:p>
        </p:txBody>
      </p:sp>
      <p:cxnSp>
        <p:nvCxnSpPr>
          <p:cNvPr id="6" name="直接连接符 3"/>
          <p:cNvCxnSpPr/>
          <p:nvPr/>
        </p:nvCxnSpPr>
        <p:spPr>
          <a:xfrm>
            <a:off x="376836" y="3349720"/>
            <a:ext cx="11150139" cy="1"/>
          </a:xfrm>
          <a:prstGeom prst="line">
            <a:avLst/>
          </a:prstGeom>
          <a:ln w="38100">
            <a:solidFill>
              <a:srgbClr val="1F49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1092200" y="3526751"/>
            <a:ext cx="6283149" cy="748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4265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Thank you for listening!</a:t>
            </a:r>
            <a:endParaRPr lang="en-US" altLang="zh-CN" sz="4265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文本框 16"/>
          <p:cNvSpPr txBox="1">
            <a:spLocks noChangeArrowheads="1"/>
          </p:cNvSpPr>
          <p:nvPr/>
        </p:nvSpPr>
        <p:spPr bwMode="auto">
          <a:xfrm>
            <a:off x="1092200" y="1909360"/>
            <a:ext cx="4725165" cy="1116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6665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谢谢聆听</a:t>
            </a:r>
            <a:r>
              <a:rPr lang="en-US" altLang="zh-CN" sz="6665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!</a:t>
            </a:r>
            <a:endParaRPr lang="zh-CN" altLang="en-US" sz="6665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0" t="3617" r="6936" b="4347"/>
          <a:stretch>
            <a:fillRect/>
          </a:stretch>
        </p:blipFill>
        <p:spPr>
          <a:xfrm>
            <a:off x="8761095" y="3635375"/>
            <a:ext cx="2708910" cy="26739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prestige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656</Words>
  <Application>WPS 演示</Application>
  <PresentationFormat>Bildschirmpräsentation (4:3)</PresentationFormat>
  <Paragraphs>132</Paragraphs>
  <Slides>7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6" baseType="lpstr">
      <vt:lpstr>Arial</vt:lpstr>
      <vt:lpstr>宋体</vt:lpstr>
      <vt:lpstr>Wingdings</vt:lpstr>
      <vt:lpstr>微软雅黑</vt:lpstr>
      <vt:lpstr>Calibri</vt:lpstr>
      <vt:lpstr>等线</vt:lpstr>
      <vt:lpstr>Arial Unicode MS</vt:lpstr>
      <vt:lpstr>Calibri Light</vt:lpstr>
      <vt:lpstr>Office 主题​​</vt:lpstr>
      <vt:lpstr>PowerPoint 演示文稿</vt:lpstr>
      <vt:lpstr> 科技发展与科学家精神</vt:lpstr>
      <vt:lpstr> 企业家精神</vt:lpstr>
      <vt:lpstr> 企业家 - 阿里巴巴•马云</vt:lpstr>
      <vt:lpstr> 科学家 – 生命科学•施一公</vt:lpstr>
      <vt:lpstr> 第四次工业革命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Bowen Xue</dc:creator>
  <cp:lastModifiedBy>T吹</cp:lastModifiedBy>
  <cp:revision>146</cp:revision>
  <dcterms:created xsi:type="dcterms:W3CDTF">2019-09-11T09:49:00Z</dcterms:created>
  <dcterms:modified xsi:type="dcterms:W3CDTF">2019-10-16T02:02:58Z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2052-11.1.0.9098</vt:lpwstr>
  </property>
</Properties>
</file>